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10D6462-5F3A-4FE2-8EDC-6D2C5570CF08}">
  <a:tblStyle styleId="{610D6462-5F3A-4FE2-8EDC-6D2C5570CF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5a5ba925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5a5ba925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a5ba925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5a5ba925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efdef8c5d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efdef8c5d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fdef8c5d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fdef8c5d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fdef8c5d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efdef8c5d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efdef8c5d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efdef8c5d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5a5ba925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5a5ba925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efdef8c5d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efdef8c5d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efdef8c5d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efdef8c5d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efdef8c5d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efdef8c5d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f023e81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f023e81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efdef8c5d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efdef8c5d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f010402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f010402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f010402b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f010402b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f010402b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f010402b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f010402b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f010402b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f010402b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f010402b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f010402b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f010402b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f010402b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f010402b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f010402b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f010402b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f010402b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f010402b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efdef89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efdef89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f010402b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f010402b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f010402b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f010402b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улучшить результат?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f010402b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f010402b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f010402bf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f010402bf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f010402b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f010402b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понять насколько хорошо или плохо отработала модель?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f010402b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f010402b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f010402b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f010402b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мы получили красное значение?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f010402bf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f010402bf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f010402bf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f010402bf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f010402bf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f010402bf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efdef8c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efdef8c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f010402b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f010402b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f010402bf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f010402b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f010402bf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f010402bf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5a5ba925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5a5ba925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65a5ba925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65a5ba925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f010402bf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f010402bf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5a5ba92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5a5ba92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fdef8c5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fdef8c5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efdef8c5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efdef8c5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fdef8c5d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fdef8c5d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5a5ba925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5a5ba925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0" y="4630000"/>
            <a:ext cx="9144000" cy="513000"/>
            <a:chOff x="0" y="4630000"/>
            <a:chExt cx="9144000" cy="513000"/>
          </a:xfrm>
        </p:grpSpPr>
        <p:sp>
          <p:nvSpPr>
            <p:cNvPr id="9" name="Google Shape;9;p1"/>
            <p:cNvSpPr/>
            <p:nvPr/>
          </p:nvSpPr>
          <p:spPr>
            <a:xfrm>
              <a:off x="0" y="4630000"/>
              <a:ext cx="9144000" cy="5130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Фатыхов Тимур		Лекция 1</a:t>
              </a:r>
              <a:r>
                <a:rPr lang="en">
                  <a:solidFill>
                    <a:srgbClr val="FFFFFF"/>
                  </a:solidFill>
                </a:rPr>
                <a:t>   -</a:t>
              </a:r>
              <a:r>
                <a:rPr lang="en">
                  <a:solidFill>
                    <a:srgbClr val="CC0000"/>
                  </a:solidFill>
                </a:rPr>
                <a:t>space</a:t>
              </a:r>
              <a:r>
                <a:rPr lang="en">
                  <a:solidFill>
                    <a:srgbClr val="FFFFFF"/>
                  </a:solidFill>
                </a:rPr>
                <a:t>  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0" name="Google Shape;10;p1"/>
            <p:cNvPicPr preferRelativeResize="0"/>
            <p:nvPr/>
          </p:nvPicPr>
          <p:blipFill>
            <a:blip r:embed="rId1">
              <a:alphaModFix/>
            </a:blip>
            <a:stretch>
              <a:fillRect/>
            </a:stretch>
          </p:blipFill>
          <p:spPr>
            <a:xfrm>
              <a:off x="311689" y="4678040"/>
              <a:ext cx="1389810" cy="41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11" Type="http://schemas.openxmlformats.org/officeDocument/2006/relationships/image" Target="../media/image9.png"/><Relationship Id="rId10" Type="http://schemas.openxmlformats.org/officeDocument/2006/relationships/image" Target="../media/image19.png"/><Relationship Id="rId13" Type="http://schemas.openxmlformats.org/officeDocument/2006/relationships/image" Target="../media/image8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5" Type="http://schemas.openxmlformats.org/officeDocument/2006/relationships/image" Target="../media/image3.png"/><Relationship Id="rId14" Type="http://schemas.openxmlformats.org/officeDocument/2006/relationships/image" Target="../media/image31.png"/><Relationship Id="rId17" Type="http://schemas.openxmlformats.org/officeDocument/2006/relationships/image" Target="../media/image2.png"/><Relationship Id="rId16" Type="http://schemas.openxmlformats.org/officeDocument/2006/relationships/image" Target="../media/image33.png"/><Relationship Id="rId5" Type="http://schemas.openxmlformats.org/officeDocument/2006/relationships/image" Target="../media/image29.png"/><Relationship Id="rId19" Type="http://schemas.openxmlformats.org/officeDocument/2006/relationships/image" Target="../media/image12.png"/><Relationship Id="rId6" Type="http://schemas.openxmlformats.org/officeDocument/2006/relationships/image" Target="../media/image37.png"/><Relationship Id="rId18" Type="http://schemas.openxmlformats.org/officeDocument/2006/relationships/image" Target="../media/image28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24.jpg"/><Relationship Id="rId5" Type="http://schemas.openxmlformats.org/officeDocument/2006/relationships/image" Target="../media/image26.jpg"/><Relationship Id="rId6" Type="http://schemas.openxmlformats.org/officeDocument/2006/relationships/image" Target="../media/image2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47625"/>
            <a:ext cx="8520600" cy="8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КАМПУС МОЛОДЁЖНЫХ ИННОВАЦИЙ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“КОНСТРУКТОР МИРОВ”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1029025"/>
            <a:ext cx="85206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Большие Данные и Машинное Обучение</a:t>
            </a:r>
            <a:endParaRPr sz="1400">
              <a:solidFill>
                <a:srgbClr val="D71010"/>
              </a:solidFill>
            </a:endParaRPr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4114475"/>
            <a:ext cx="85206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Data Science Engineer Фатыхов Тимур</a:t>
            </a:r>
            <a:endParaRPr sz="1400">
              <a:solidFill>
                <a:srgbClr val="D71010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1700" y="2058750"/>
            <a:ext cx="85206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</a:rPr>
              <a:t>Л</a:t>
            </a:r>
            <a:r>
              <a:rPr lang="en" sz="3000">
                <a:solidFill>
                  <a:srgbClr val="CC0000"/>
                </a:solidFill>
              </a:rPr>
              <a:t>екция</a:t>
            </a:r>
            <a:r>
              <a:rPr lang="en" sz="3000">
                <a:solidFill>
                  <a:srgbClr val="CC0000"/>
                </a:solidFill>
              </a:rPr>
              <a:t> 1 : В</a:t>
            </a:r>
            <a:r>
              <a:rPr lang="en" sz="3000">
                <a:solidFill>
                  <a:srgbClr val="CC0000"/>
                </a:solidFill>
              </a:rPr>
              <a:t>ступление</a:t>
            </a:r>
            <a:endParaRPr sz="3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NN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228" name="Google Shape;228;p22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2"/>
          <p:cNvSpPr txBox="1"/>
          <p:nvPr>
            <p:ph type="title"/>
          </p:nvPr>
        </p:nvSpPr>
        <p:spPr>
          <a:xfrm>
            <a:off x="311700" y="12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3">
            <a:alphaModFix/>
          </a:blip>
          <a:srcRect b="48961" l="0" r="70834" t="0"/>
          <a:stretch/>
        </p:blipFill>
        <p:spPr>
          <a:xfrm>
            <a:off x="5876250" y="1052050"/>
            <a:ext cx="2962803" cy="296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NN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237" name="Google Shape;237;p23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3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675" y="1008062"/>
            <a:ext cx="2288079" cy="305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50" y="1046375"/>
            <a:ext cx="2288079" cy="305077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>
            <a:off x="6699525" y="2195725"/>
            <a:ext cx="674400" cy="691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6139725" y="2195725"/>
            <a:ext cx="559800" cy="3804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5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3" name="Google Shape;243;p23"/>
          <p:cNvSpPr txBox="1"/>
          <p:nvPr>
            <p:ph type="title"/>
          </p:nvPr>
        </p:nvSpPr>
        <p:spPr>
          <a:xfrm>
            <a:off x="311700" y="12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(Classification + localization)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" name="Google Shape;249;p24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4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5" y="1445713"/>
            <a:ext cx="2679799" cy="217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250" y="1445725"/>
            <a:ext cx="2679799" cy="21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NN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" name="Google Shape;259;p25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5"/>
          <p:cNvSpPr/>
          <p:nvPr/>
        </p:nvSpPr>
        <p:spPr>
          <a:xfrm>
            <a:off x="772700" y="2001250"/>
            <a:ext cx="2494800" cy="106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“Мне не понравился этот фильм”</a:t>
            </a:r>
            <a:endParaRPr sz="2000"/>
          </a:p>
        </p:txBody>
      </p:sp>
      <p:sp>
        <p:nvSpPr>
          <p:cNvPr id="262" name="Google Shape;262;p25"/>
          <p:cNvSpPr/>
          <p:nvPr/>
        </p:nvSpPr>
        <p:spPr>
          <a:xfrm>
            <a:off x="5876500" y="2092600"/>
            <a:ext cx="2494800" cy="88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Негативный отзыв</a:t>
            </a:r>
            <a:endParaRPr sz="2000"/>
          </a:p>
        </p:txBody>
      </p:sp>
      <p:sp>
        <p:nvSpPr>
          <p:cNvPr id="263" name="Google Shape;263;p25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NN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" name="Google Shape;269;p26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6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6"/>
          <p:cNvSpPr/>
          <p:nvPr/>
        </p:nvSpPr>
        <p:spPr>
          <a:xfrm>
            <a:off x="772700" y="1831150"/>
            <a:ext cx="2494800" cy="1404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“Памятник Ленину располагается вблизи Оперного Театра”</a:t>
            </a:r>
            <a:endParaRPr sz="2000"/>
          </a:p>
        </p:txBody>
      </p:sp>
      <p:sp>
        <p:nvSpPr>
          <p:cNvPr id="272" name="Google Shape;272;p26"/>
          <p:cNvSpPr/>
          <p:nvPr/>
        </p:nvSpPr>
        <p:spPr>
          <a:xfrm>
            <a:off x="5876500" y="1831150"/>
            <a:ext cx="2494800" cy="1404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“Памятник </a:t>
            </a:r>
            <a:r>
              <a:rPr lang="en" sz="2000">
                <a:solidFill>
                  <a:srgbClr val="FF00FF"/>
                </a:solidFill>
              </a:rPr>
              <a:t>Ленину</a:t>
            </a:r>
            <a:r>
              <a:rPr lang="en" sz="2000"/>
              <a:t> располагается вблизи </a:t>
            </a:r>
            <a:r>
              <a:rPr lang="en" sz="2000">
                <a:solidFill>
                  <a:srgbClr val="FF00FF"/>
                </a:solidFill>
              </a:rPr>
              <a:t>Оперного Театра</a:t>
            </a:r>
            <a:r>
              <a:rPr lang="en" sz="2000"/>
              <a:t>”</a:t>
            </a:r>
            <a:endParaRPr sz="2000"/>
          </a:p>
        </p:txBody>
      </p:sp>
      <p:sp>
        <p:nvSpPr>
          <p:cNvPr id="273" name="Google Shape;273;p26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NN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f(x)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280" name="Google Shape;280;p27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7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7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283" name="Google Shape;283;p27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6776600" y="1313963"/>
            <a:ext cx="1832700" cy="1832700"/>
          </a:xfrm>
          <a:prstGeom prst="bracketPair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0" name="Google Shape;290;p28"/>
          <p:cNvGraphicFramePr/>
          <p:nvPr/>
        </p:nvGraphicFramePr>
        <p:xfrm>
          <a:off x="6928250" y="146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{610D6462-5F3A-4FE2-8EDC-6D2C5570CF08}</a:tableStyleId>
              </a:tblPr>
              <a:tblGrid>
                <a:gridCol w="509800"/>
                <a:gridCol w="509800"/>
                <a:gridCol w="509800"/>
              </a:tblGrid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-10</a:t>
                      </a:r>
                      <a:endParaRPr/>
                    </a:p>
                  </a:txBody>
                  <a:tcPr marT="137150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91" name="Google Shape;291;p28"/>
          <p:cNvCxnSpPr/>
          <p:nvPr/>
        </p:nvCxnSpPr>
        <p:spPr>
          <a:xfrm rot="10800000">
            <a:off x="6508600" y="1279463"/>
            <a:ext cx="0" cy="1867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92" name="Google Shape;292;p28"/>
          <p:cNvCxnSpPr/>
          <p:nvPr/>
        </p:nvCxnSpPr>
        <p:spPr>
          <a:xfrm rot="10800000">
            <a:off x="7692950" y="2449363"/>
            <a:ext cx="0" cy="1867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293" name="Google Shape;293;p28"/>
          <p:cNvSpPr txBox="1"/>
          <p:nvPr/>
        </p:nvSpPr>
        <p:spPr>
          <a:xfrm>
            <a:off x="7533050" y="3386250"/>
            <a:ext cx="319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6219650" y="2005613"/>
            <a:ext cx="319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95" name="Google Shape;295;p28"/>
          <p:cNvSpPr txBox="1"/>
          <p:nvPr/>
        </p:nvSpPr>
        <p:spPr>
          <a:xfrm>
            <a:off x="3235900" y="1467375"/>
            <a:ext cx="2238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(57, 0, 2, 17, 91)</a:t>
            </a:r>
            <a:endParaRPr sz="1800"/>
          </a:p>
        </p:txBody>
      </p:sp>
      <p:sp>
        <p:nvSpPr>
          <p:cNvPr id="296" name="Google Shape;296;p28"/>
          <p:cNvSpPr/>
          <p:nvPr/>
        </p:nvSpPr>
        <p:spPr>
          <a:xfrm>
            <a:off x="6887000" y="609819"/>
            <a:ext cx="1529400" cy="41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Матрица</a:t>
            </a:r>
            <a:endParaRPr sz="1100"/>
          </a:p>
        </p:txBody>
      </p:sp>
      <p:sp>
        <p:nvSpPr>
          <p:cNvPr id="297" name="Google Shape;297;p28"/>
          <p:cNvSpPr/>
          <p:nvPr/>
        </p:nvSpPr>
        <p:spPr>
          <a:xfrm>
            <a:off x="3590200" y="609819"/>
            <a:ext cx="1529400" cy="41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Вектор</a:t>
            </a:r>
            <a:endParaRPr sz="1100"/>
          </a:p>
        </p:txBody>
      </p:sp>
      <p:sp>
        <p:nvSpPr>
          <p:cNvPr id="298" name="Google Shape;298;p28"/>
          <p:cNvSpPr txBox="1"/>
          <p:nvPr/>
        </p:nvSpPr>
        <p:spPr>
          <a:xfrm>
            <a:off x="4367988" y="458175"/>
            <a:ext cx="4080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9" name="Google Shape;299;p28"/>
          <p:cNvSpPr txBox="1"/>
          <p:nvPr/>
        </p:nvSpPr>
        <p:spPr>
          <a:xfrm>
            <a:off x="373300" y="1467375"/>
            <a:ext cx="2238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0.2</a:t>
            </a:r>
            <a:endParaRPr sz="1800"/>
          </a:p>
        </p:txBody>
      </p:sp>
      <p:sp>
        <p:nvSpPr>
          <p:cNvPr id="300" name="Google Shape;300;p28"/>
          <p:cNvSpPr/>
          <p:nvPr/>
        </p:nvSpPr>
        <p:spPr>
          <a:xfrm>
            <a:off x="727600" y="609819"/>
            <a:ext cx="1529400" cy="41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Скаляр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30000" lang="en" sz="3700">
                <a:solidFill>
                  <a:srgbClr val="FFFFFF"/>
                </a:solidFill>
              </a:rPr>
              <a:t>2</a:t>
            </a:r>
            <a:r>
              <a:rPr lang="en" sz="3700">
                <a:solidFill>
                  <a:srgbClr val="FFFFFF"/>
                </a:solidFill>
              </a:rPr>
              <a:t> + 1</a:t>
            </a:r>
            <a:endParaRPr sz="3700">
              <a:solidFill>
                <a:srgbClr val="FFFFFF"/>
              </a:solidFill>
            </a:endParaRPr>
          </a:p>
        </p:txBody>
      </p:sp>
      <p:cxnSp>
        <p:nvCxnSpPr>
          <p:cNvPr id="307" name="Google Shape;307;p29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9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29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310" name="Google Shape;310;p29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17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0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x</a:t>
            </a:r>
            <a:r>
              <a:rPr baseline="-25000" lang="en" sz="3000">
                <a:solidFill>
                  <a:srgbClr val="FFFFFF"/>
                </a:solidFill>
              </a:rPr>
              <a:t>1 </a:t>
            </a:r>
            <a:r>
              <a:rPr lang="en" sz="3000">
                <a:solidFill>
                  <a:srgbClr val="FFFFFF"/>
                </a:solidFill>
              </a:rPr>
              <a:t>+ </a:t>
            </a:r>
            <a:r>
              <a:rPr lang="en" sz="3000">
                <a:solidFill>
                  <a:srgbClr val="FFFFFF"/>
                </a:solidFill>
              </a:rPr>
              <a:t>x</a:t>
            </a:r>
            <a:r>
              <a:rPr baseline="-25000" lang="en" sz="3000">
                <a:solidFill>
                  <a:srgbClr val="FFFFFF"/>
                </a:solidFill>
              </a:rPr>
              <a:t>2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317" name="Google Shape;317;p30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0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0"/>
          <p:cNvSpPr/>
          <p:nvPr/>
        </p:nvSpPr>
        <p:spPr>
          <a:xfrm>
            <a:off x="1625425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(3, 2)</a:t>
            </a:r>
            <a:endParaRPr sz="2400"/>
          </a:p>
        </p:txBody>
      </p:sp>
      <p:sp>
        <p:nvSpPr>
          <p:cNvPr id="320" name="Google Shape;320;p30"/>
          <p:cNvSpPr/>
          <p:nvPr/>
        </p:nvSpPr>
        <p:spPr>
          <a:xfrm>
            <a:off x="5876375" y="22471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3442800" y="1442550"/>
            <a:ext cx="2258400" cy="225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(</a:t>
            </a: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-25000" lang="en" sz="3600">
                <a:solidFill>
                  <a:srgbClr val="FFFFFF"/>
                </a:solidFill>
              </a:rPr>
              <a:t>11</a:t>
            </a:r>
            <a:r>
              <a:rPr baseline="-25000" lang="en" sz="3600">
                <a:solidFill>
                  <a:srgbClr val="FFFFFF"/>
                </a:solidFill>
              </a:rPr>
              <a:t> </a:t>
            </a:r>
            <a:r>
              <a:rPr lang="en" sz="3600">
                <a:solidFill>
                  <a:srgbClr val="FFFFFF"/>
                </a:solidFill>
              </a:rPr>
              <a:t>- </a:t>
            </a:r>
            <a:r>
              <a:rPr lang="en" sz="3600">
                <a:solidFill>
                  <a:srgbClr val="FFFFFF"/>
                </a:solidFill>
              </a:rPr>
              <a:t>x</a:t>
            </a:r>
            <a:r>
              <a:rPr baseline="-25000" lang="en" sz="3600">
                <a:solidFill>
                  <a:srgbClr val="FFFFFF"/>
                </a:solidFill>
              </a:rPr>
              <a:t>12 </a:t>
            </a:r>
            <a:r>
              <a:rPr lang="en" sz="3600">
                <a:solidFill>
                  <a:srgbClr val="FFFFFF"/>
                </a:solidFill>
              </a:rPr>
              <a:t>, x</a:t>
            </a:r>
            <a:r>
              <a:rPr baseline="-25000" lang="en" sz="3600">
                <a:solidFill>
                  <a:srgbClr val="FFFFFF"/>
                </a:solidFill>
              </a:rPr>
              <a:t>21 </a:t>
            </a:r>
            <a:r>
              <a:rPr lang="en" sz="3600">
                <a:solidFill>
                  <a:srgbClr val="FFFFFF"/>
                </a:solidFill>
              </a:rPr>
              <a:t> - x</a:t>
            </a:r>
            <a:r>
              <a:rPr baseline="-25000" lang="en" sz="3600">
                <a:solidFill>
                  <a:srgbClr val="FFFFFF"/>
                </a:solidFill>
              </a:rPr>
              <a:t>22</a:t>
            </a:r>
            <a:r>
              <a:rPr lang="en" sz="3600">
                <a:solidFill>
                  <a:srgbClr val="FFFFFF"/>
                </a:solidFill>
              </a:rPr>
              <a:t>)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327" name="Google Shape;327;p31"/>
          <p:cNvCxnSpPr/>
          <p:nvPr/>
        </p:nvCxnSpPr>
        <p:spPr>
          <a:xfrm>
            <a:off x="2883000" y="25711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31"/>
          <p:cNvCxnSpPr/>
          <p:nvPr/>
        </p:nvCxnSpPr>
        <p:spPr>
          <a:xfrm>
            <a:off x="5701200" y="25711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31"/>
          <p:cNvSpPr/>
          <p:nvPr/>
        </p:nvSpPr>
        <p:spPr>
          <a:xfrm>
            <a:off x="6261000" y="22471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(-15, 193)</a:t>
            </a:r>
            <a:endParaRPr sz="2400"/>
          </a:p>
        </p:txBody>
      </p:sp>
      <p:sp>
        <p:nvSpPr>
          <p:cNvPr id="330" name="Google Shape;330;p31"/>
          <p:cNvSpPr/>
          <p:nvPr/>
        </p:nvSpPr>
        <p:spPr>
          <a:xfrm>
            <a:off x="1394100" y="1827300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1"/>
          <p:cNvSpPr/>
          <p:nvPr/>
        </p:nvSpPr>
        <p:spPr>
          <a:xfrm>
            <a:off x="1542000" y="2061750"/>
            <a:ext cx="1193100" cy="10200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1"/>
          <p:cNvSpPr txBox="1"/>
          <p:nvPr/>
        </p:nvSpPr>
        <p:spPr>
          <a:xfrm>
            <a:off x="1394250" y="2061750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</a:t>
            </a:r>
            <a:r>
              <a:rPr lang="en" sz="2400"/>
              <a:t>  25</a:t>
            </a:r>
            <a:endParaRPr sz="2400"/>
          </a:p>
        </p:txBody>
      </p:sp>
      <p:sp>
        <p:nvSpPr>
          <p:cNvPr id="333" name="Google Shape;333;p31"/>
          <p:cNvSpPr txBox="1"/>
          <p:nvPr/>
        </p:nvSpPr>
        <p:spPr>
          <a:xfrm>
            <a:off x="1394100" y="2519300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198</a:t>
            </a:r>
            <a:r>
              <a:rPr lang="en" sz="2400"/>
              <a:t>  5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(x</a:t>
            </a:r>
            <a:r>
              <a:rPr baseline="-25000" lang="en" sz="2400">
                <a:solidFill>
                  <a:srgbClr val="FFFFFF"/>
                </a:solidFill>
              </a:rPr>
              <a:t>11 </a:t>
            </a:r>
            <a:r>
              <a:rPr lang="en" sz="2400">
                <a:solidFill>
                  <a:srgbClr val="FFFFFF"/>
                </a:solidFill>
              </a:rPr>
              <a:t>- x</a:t>
            </a:r>
            <a:r>
              <a:rPr baseline="-25000" lang="en" sz="2400">
                <a:solidFill>
                  <a:srgbClr val="FFFFFF"/>
                </a:solidFill>
              </a:rPr>
              <a:t>12 </a:t>
            </a:r>
            <a:r>
              <a:rPr lang="en" sz="2400">
                <a:solidFill>
                  <a:srgbClr val="FFFFFF"/>
                </a:solidFill>
              </a:rPr>
              <a:t>, x</a:t>
            </a:r>
            <a:r>
              <a:rPr baseline="-25000" lang="en" sz="2400">
                <a:solidFill>
                  <a:srgbClr val="FFFFFF"/>
                </a:solidFill>
              </a:rPr>
              <a:t>21 </a:t>
            </a:r>
            <a:r>
              <a:rPr lang="en" sz="2400">
                <a:solidFill>
                  <a:srgbClr val="FFFFFF"/>
                </a:solidFill>
              </a:rPr>
              <a:t> - x</a:t>
            </a:r>
            <a:r>
              <a:rPr baseline="-25000" lang="en" sz="2400">
                <a:solidFill>
                  <a:srgbClr val="FFFFFF"/>
                </a:solidFill>
              </a:rPr>
              <a:t>22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340" name="Google Shape;340;p32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32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32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(-15, 193)</a:t>
            </a:r>
            <a:endParaRPr sz="2400"/>
          </a:p>
        </p:txBody>
      </p:sp>
      <p:grpSp>
        <p:nvGrpSpPr>
          <p:cNvPr id="343" name="Google Shape;343;p32"/>
          <p:cNvGrpSpPr/>
          <p:nvPr/>
        </p:nvGrpSpPr>
        <p:grpSpPr>
          <a:xfrm>
            <a:off x="358350" y="268225"/>
            <a:ext cx="1489050" cy="1488900"/>
            <a:chOff x="311700" y="1080800"/>
            <a:chExt cx="1489050" cy="1488900"/>
          </a:xfrm>
        </p:grpSpPr>
        <p:sp>
          <p:nvSpPr>
            <p:cNvPr id="344" name="Google Shape;344;p32"/>
            <p:cNvSpPr/>
            <p:nvPr/>
          </p:nvSpPr>
          <p:spPr>
            <a:xfrm>
              <a:off x="311700" y="1080800"/>
              <a:ext cx="1488900" cy="148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459600" y="1315250"/>
              <a:ext cx="1193100" cy="1020000"/>
            </a:xfrm>
            <a:prstGeom prst="bracketPair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 txBox="1"/>
            <p:nvPr/>
          </p:nvSpPr>
          <p:spPr>
            <a:xfrm>
              <a:off x="311850" y="1315250"/>
              <a:ext cx="1488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10  25</a:t>
              </a:r>
              <a:endParaRPr sz="2400"/>
            </a:p>
          </p:txBody>
        </p:sp>
        <p:sp>
          <p:nvSpPr>
            <p:cNvPr id="347" name="Google Shape;347;p32"/>
            <p:cNvSpPr txBox="1"/>
            <p:nvPr/>
          </p:nvSpPr>
          <p:spPr>
            <a:xfrm>
              <a:off x="311700" y="1772800"/>
              <a:ext cx="1488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198  5</a:t>
              </a:r>
              <a:endParaRPr sz="2400"/>
            </a:p>
          </p:txBody>
        </p:sp>
      </p:grpSp>
      <p:sp>
        <p:nvSpPr>
          <p:cNvPr id="348" name="Google Shape;348;p32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x</a:t>
            </a:r>
            <a:r>
              <a:rPr baseline="-25000" lang="en" sz="2400">
                <a:solidFill>
                  <a:srgbClr val="FFFFFF"/>
                </a:solidFill>
              </a:rPr>
              <a:t>1 </a:t>
            </a:r>
            <a:r>
              <a:rPr lang="en" sz="2400">
                <a:solidFill>
                  <a:srgbClr val="FFFFFF"/>
                </a:solidFill>
              </a:rPr>
              <a:t>+ x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349" name="Google Shape;349;p32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32"/>
          <p:cNvCxnSpPr>
            <a:stCxn id="348" idx="2"/>
            <a:endCxn id="351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2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178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3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(3x</a:t>
            </a:r>
            <a:r>
              <a:rPr baseline="-25000" lang="en">
                <a:solidFill>
                  <a:srgbClr val="FFFFFF"/>
                </a:solidFill>
              </a:rPr>
              <a:t>11 </a:t>
            </a:r>
            <a:r>
              <a:rPr lang="en">
                <a:solidFill>
                  <a:srgbClr val="FFFFFF"/>
                </a:solidFill>
              </a:rPr>
              <a:t>- 1x</a:t>
            </a:r>
            <a:r>
              <a:rPr baseline="-25000" lang="en">
                <a:solidFill>
                  <a:srgbClr val="FFFFFF"/>
                </a:solidFill>
              </a:rPr>
              <a:t>12</a:t>
            </a:r>
            <a:r>
              <a:rPr lang="en">
                <a:solidFill>
                  <a:srgbClr val="FFFFFF"/>
                </a:solidFill>
              </a:rPr>
              <a:t> - 2x</a:t>
            </a:r>
            <a:r>
              <a:rPr baseline="-25000" lang="en">
                <a:solidFill>
                  <a:srgbClr val="FFFFFF"/>
                </a:solidFill>
              </a:rPr>
              <a:t>13</a:t>
            </a:r>
            <a:r>
              <a:rPr lang="en">
                <a:solidFill>
                  <a:srgbClr val="FFFFFF"/>
                </a:solidFill>
              </a:rPr>
              <a:t>,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3x</a:t>
            </a:r>
            <a:r>
              <a:rPr baseline="-25000" lang="en">
                <a:solidFill>
                  <a:srgbClr val="FFFFFF"/>
                </a:solidFill>
              </a:rPr>
              <a:t>21 </a:t>
            </a:r>
            <a:r>
              <a:rPr lang="en">
                <a:solidFill>
                  <a:srgbClr val="FFFFFF"/>
                </a:solidFill>
              </a:rPr>
              <a:t> - 1x</a:t>
            </a:r>
            <a:r>
              <a:rPr baseline="-25000" lang="en">
                <a:solidFill>
                  <a:srgbClr val="FFFFFF"/>
                </a:solidFill>
              </a:rPr>
              <a:t>22 </a:t>
            </a:r>
            <a:r>
              <a:rPr lang="en">
                <a:solidFill>
                  <a:srgbClr val="FFFFFF"/>
                </a:solidFill>
              </a:rPr>
              <a:t>- 2x</a:t>
            </a:r>
            <a:r>
              <a:rPr baseline="-25000" lang="en">
                <a:solidFill>
                  <a:srgbClr val="FFFFFF"/>
                </a:solidFill>
              </a:rPr>
              <a:t>23,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3x</a:t>
            </a:r>
            <a:r>
              <a:rPr baseline="-25000" lang="en">
                <a:solidFill>
                  <a:srgbClr val="FFFFFF"/>
                </a:solidFill>
              </a:rPr>
              <a:t>31 </a:t>
            </a:r>
            <a:r>
              <a:rPr lang="en">
                <a:solidFill>
                  <a:srgbClr val="FFFFFF"/>
                </a:solidFill>
              </a:rPr>
              <a:t> - 1x</a:t>
            </a:r>
            <a:r>
              <a:rPr baseline="-25000" lang="en">
                <a:solidFill>
                  <a:srgbClr val="FFFFFF"/>
                </a:solidFill>
              </a:rPr>
              <a:t>32 </a:t>
            </a:r>
            <a:r>
              <a:rPr lang="en">
                <a:solidFill>
                  <a:srgbClr val="FFFFFF"/>
                </a:solidFill>
              </a:rPr>
              <a:t>- 2x</a:t>
            </a:r>
            <a:r>
              <a:rPr baseline="-25000" lang="en">
                <a:solidFill>
                  <a:srgbClr val="FFFFFF"/>
                </a:solidFill>
              </a:rPr>
              <a:t>33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58" name="Google Shape;358;p33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3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33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(-39, 53, -13)</a:t>
            </a: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3"/>
          <p:cNvSpPr txBox="1"/>
          <p:nvPr/>
        </p:nvSpPr>
        <p:spPr>
          <a:xfrm>
            <a:off x="358500" y="2682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	25	34</a:t>
            </a:r>
            <a:endParaRPr sz="2400"/>
          </a:p>
        </p:txBody>
      </p:sp>
      <p:sp>
        <p:nvSpPr>
          <p:cNvPr id="364" name="Google Shape;364;p33"/>
          <p:cNvSpPr txBox="1"/>
          <p:nvPr/>
        </p:nvSpPr>
        <p:spPr>
          <a:xfrm>
            <a:off x="358500" y="7263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19	50	23</a:t>
            </a:r>
            <a:endParaRPr sz="2400"/>
          </a:p>
        </p:txBody>
      </p:sp>
      <p:sp>
        <p:nvSpPr>
          <p:cNvPr id="365" name="Google Shape;365;p33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1x</a:t>
            </a:r>
            <a:r>
              <a:rPr baseline="-25000" lang="en" sz="1800">
                <a:solidFill>
                  <a:srgbClr val="FFFFFF"/>
                </a:solidFill>
              </a:rPr>
              <a:t>1 </a:t>
            </a:r>
            <a:r>
              <a:rPr lang="en" sz="1800">
                <a:solidFill>
                  <a:srgbClr val="FFFFFF"/>
                </a:solidFill>
              </a:rPr>
              <a:t>+ 2x</a:t>
            </a:r>
            <a:r>
              <a:rPr baseline="-25000" lang="en" sz="1800">
                <a:solidFill>
                  <a:srgbClr val="FFFFFF"/>
                </a:solidFill>
              </a:rPr>
              <a:t>2</a:t>
            </a:r>
            <a:r>
              <a:rPr lang="en" sz="1800">
                <a:solidFill>
                  <a:srgbClr val="FFFFFF"/>
                </a:solidFill>
              </a:rPr>
              <a:t>- 6x</a:t>
            </a:r>
            <a:r>
              <a:rPr baseline="-25000" lang="en" sz="1800">
                <a:solidFill>
                  <a:srgbClr val="FFFFFF"/>
                </a:solidFill>
              </a:rPr>
              <a:t>3</a:t>
            </a:r>
            <a:endParaRPr baseline="-25000" sz="1800">
              <a:solidFill>
                <a:srgbClr val="FFFFFF"/>
              </a:solidFill>
            </a:endParaRPr>
          </a:p>
        </p:txBody>
      </p:sp>
      <p:cxnSp>
        <p:nvCxnSpPr>
          <p:cNvPr id="366" name="Google Shape;366;p33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3"/>
          <p:cNvCxnSpPr>
            <a:stCxn id="365" idx="2"/>
            <a:endCxn id="368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33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-11</a:t>
            </a:r>
            <a:endParaRPr sz="2400"/>
          </a:p>
        </p:txBody>
      </p:sp>
      <p:sp>
        <p:nvSpPr>
          <p:cNvPr id="369" name="Google Shape;369;p33"/>
          <p:cNvSpPr txBox="1"/>
          <p:nvPr/>
        </p:nvSpPr>
        <p:spPr>
          <a:xfrm>
            <a:off x="358500" y="1184425"/>
            <a:ext cx="148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25	90 1</a:t>
            </a:r>
            <a:endParaRPr sz="2400"/>
          </a:p>
        </p:txBody>
      </p:sp>
      <p:sp>
        <p:nvSpPr>
          <p:cNvPr id="370" name="Google Shape;370;p33"/>
          <p:cNvSpPr txBox="1"/>
          <p:nvPr/>
        </p:nvSpPr>
        <p:spPr>
          <a:xfrm>
            <a:off x="673350" y="19104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</a:rPr>
              <a:t>3 x 3</a:t>
            </a:r>
            <a:endParaRPr>
              <a:solidFill>
                <a:srgbClr val="0097A7"/>
              </a:solidFill>
            </a:endParaRPr>
          </a:p>
        </p:txBody>
      </p:sp>
      <p:grpSp>
        <p:nvGrpSpPr>
          <p:cNvPr id="371" name="Google Shape;371;p33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372" name="Google Shape;372;p33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3" name="Google Shape;373;p33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4" name="Google Shape;374;p33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375" name="Google Shape;375;p33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6" name="Google Shape;376;p33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7" name="Google Shape;377;p33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378" name="Google Shape;378;p33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9" name="Google Shape;379;p33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rgbClr val="0097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80" name="Google Shape;380;p33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</a:rPr>
              <a:t>3</a:t>
            </a:r>
            <a:endParaRPr>
              <a:solidFill>
                <a:srgbClr val="0097A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387" name="Google Shape;387;p34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34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34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390" name="Google Shape;390;p34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393" name="Google Shape;393;p34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4"/>
          <p:cNvCxnSpPr>
            <a:stCxn id="392" idx="2"/>
            <a:endCxn id="395" idx="0"/>
          </p:cNvCxnSpPr>
          <p:nvPr/>
        </p:nvCxnSpPr>
        <p:spPr>
          <a:xfrm>
            <a:off x="7565100" y="1833775"/>
            <a:ext cx="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4"/>
          <p:cNvSpPr/>
          <p:nvPr/>
        </p:nvSpPr>
        <p:spPr>
          <a:xfrm>
            <a:off x="6744000" y="31640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grpSp>
        <p:nvGrpSpPr>
          <p:cNvPr id="396" name="Google Shape;396;p34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397" name="Google Shape;397;p34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" name="Google Shape;398;p34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9" name="Google Shape;399;p34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400" name="Google Shape;400;p34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1" name="Google Shape;401;p34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02" name="Google Shape;402;p34"/>
          <p:cNvSpPr txBox="1"/>
          <p:nvPr/>
        </p:nvSpPr>
        <p:spPr>
          <a:xfrm>
            <a:off x="673350" y="19104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r>
              <a:rPr lang="en">
                <a:solidFill>
                  <a:schemeClr val="accent5"/>
                </a:solidFill>
              </a:rPr>
              <a:t> x 8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673350" y="559825"/>
            <a:ext cx="8589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...</a:t>
            </a:r>
            <a:endParaRPr sz="3000"/>
          </a:p>
        </p:txBody>
      </p:sp>
      <p:grpSp>
        <p:nvGrpSpPr>
          <p:cNvPr id="404" name="Google Shape;404;p34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405" name="Google Shape;405;p34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6" name="Google Shape;406;p34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07" name="Google Shape;407;p34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?</a:t>
            </a:r>
            <a:endParaRPr sz="4800"/>
          </a:p>
        </p:txBody>
      </p:sp>
      <p:grpSp>
        <p:nvGrpSpPr>
          <p:cNvPr id="415" name="Google Shape;415;p35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416" name="Google Shape;416;p35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7" name="Google Shape;417;p35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8" name="Google Shape;418;p35"/>
          <p:cNvGrpSpPr/>
          <p:nvPr/>
        </p:nvGrpSpPr>
        <p:grpSpPr>
          <a:xfrm>
            <a:off x="2308131" y="621486"/>
            <a:ext cx="4076" cy="3292373"/>
            <a:chOff x="726675" y="2974313"/>
            <a:chExt cx="1800" cy="1454100"/>
          </a:xfrm>
        </p:grpSpPr>
        <p:cxnSp>
          <p:nvCxnSpPr>
            <p:cNvPr id="419" name="Google Shape;419;p35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0" name="Google Shape;420;p35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21" name="Google Shape;421;p35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6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430" name="Google Shape;430;p36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1" name="Google Shape;431;p36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2" name="Google Shape;432;p36"/>
          <p:cNvGrpSpPr/>
          <p:nvPr/>
        </p:nvGrpSpPr>
        <p:grpSpPr>
          <a:xfrm>
            <a:off x="2308131" y="621486"/>
            <a:ext cx="4076" cy="3292373"/>
            <a:chOff x="726675" y="2974313"/>
            <a:chExt cx="1800" cy="1454100"/>
          </a:xfrm>
        </p:grpSpPr>
        <p:cxnSp>
          <p:nvCxnSpPr>
            <p:cNvPr id="433" name="Google Shape;433;p36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4" name="Google Shape;434;p36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35" name="Google Shape;435;p36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 x 8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436" name="Google Shape;436;p36"/>
          <p:cNvGraphicFramePr/>
          <p:nvPr/>
        </p:nvGraphicFramePr>
        <p:xfrm>
          <a:off x="2849275" y="64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{610D6462-5F3A-4FE2-8EDC-6D2C5570CF08}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8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15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6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  <a:tr h="38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12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13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</a:t>
                      </a:r>
                      <a:endParaRPr b="1" sz="1200"/>
                    </a:p>
                  </a:txBody>
                  <a:tcPr marT="91425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37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7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444" name="Google Shape;4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36" y="649250"/>
            <a:ext cx="3062801" cy="30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37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446" name="Google Shape;446;p37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7" name="Google Shape;447;p37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48" name="Google Shape;448;p37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49" name="Google Shape;4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025" y="269550"/>
            <a:ext cx="800100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38"/>
          <p:cNvSpPr/>
          <p:nvPr/>
        </p:nvSpPr>
        <p:spPr>
          <a:xfrm>
            <a:off x="2577387" y="377188"/>
            <a:ext cx="3606900" cy="3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8"/>
          <p:cNvSpPr/>
          <p:nvPr/>
        </p:nvSpPr>
        <p:spPr>
          <a:xfrm>
            <a:off x="2617887" y="431200"/>
            <a:ext cx="3525900" cy="34989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2658491" y="4196668"/>
            <a:ext cx="3444680" cy="0"/>
            <a:chOff x="358350" y="1901800"/>
            <a:chExt cx="1521300" cy="0"/>
          </a:xfrm>
        </p:grpSpPr>
        <p:cxnSp>
          <p:nvCxnSpPr>
            <p:cNvPr id="458" name="Google Shape;458;p38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9" name="Google Shape;459;p38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60" name="Google Shape;460;p38"/>
          <p:cNvSpPr txBox="1"/>
          <p:nvPr/>
        </p:nvSpPr>
        <p:spPr>
          <a:xfrm>
            <a:off x="3439575" y="4196678"/>
            <a:ext cx="1882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61" name="Google Shape;4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25" y="649250"/>
            <a:ext cx="3062801" cy="30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718" y="269550"/>
            <a:ext cx="946407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39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9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cxnSp>
        <p:nvCxnSpPr>
          <p:cNvPr id="470" name="Google Shape;470;p39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39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2" name="Google Shape;4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9"/>
          <p:cNvSpPr txBox="1"/>
          <p:nvPr/>
        </p:nvSpPr>
        <p:spPr>
          <a:xfrm>
            <a:off x="2225400" y="267950"/>
            <a:ext cx="469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Какова вероятность, что на картинке </a:t>
            </a:r>
            <a:r>
              <a:rPr lang="en" sz="3000">
                <a:solidFill>
                  <a:srgbClr val="D71010"/>
                </a:solidFill>
              </a:rPr>
              <a:t>кот</a:t>
            </a: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40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0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1.0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481" name="Google Shape;481;p40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40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3" name="Google Shape;4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0"/>
          <p:cNvSpPr txBox="1"/>
          <p:nvPr/>
        </p:nvSpPr>
        <p:spPr>
          <a:xfrm>
            <a:off x="2225400" y="267950"/>
            <a:ext cx="469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Какова вероятность, что на картинке </a:t>
            </a:r>
            <a:r>
              <a:rPr lang="en" sz="3000">
                <a:solidFill>
                  <a:srgbClr val="D71010"/>
                </a:solidFill>
              </a:rPr>
              <a:t>кот</a:t>
            </a: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491" name="Google Shape;491;p41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41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41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494" name="Google Shape;494;p41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1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497" name="Google Shape;497;p41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41"/>
          <p:cNvCxnSpPr>
            <a:stCxn id="496" idx="2"/>
            <a:endCxn id="499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41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501" name="Google Shape;501;p41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2" name="Google Shape;502;p41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03" name="Google Shape;503;p41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504" name="Google Shape;504;p41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505" name="Google Shape;505;p41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6" name="Google Shape;506;p41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07" name="Google Shape;507;p41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r>
              <a:rPr lang="en">
                <a:solidFill>
                  <a:schemeClr val="accent5"/>
                </a:solidFill>
              </a:rPr>
              <a:t>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508" name="Google Shape;508;p41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509" name="Google Shape;509;p41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0" name="Google Shape;510;p41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11" name="Google Shape;5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727" y="3368473"/>
            <a:ext cx="1298363" cy="141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375" y="2336061"/>
            <a:ext cx="996100" cy="10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51338"/>
            <a:ext cx="2619300" cy="1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763" y="2715625"/>
            <a:ext cx="912423" cy="9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5088" y="509375"/>
            <a:ext cx="996100" cy="108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925" y="3086275"/>
            <a:ext cx="1185050" cy="129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525" y="207625"/>
            <a:ext cx="2117074" cy="6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4925" y="174350"/>
            <a:ext cx="1027425" cy="10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97175" y="3598286"/>
            <a:ext cx="958824" cy="9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1250" y="2243623"/>
            <a:ext cx="996100" cy="9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83725" y="2154460"/>
            <a:ext cx="1085525" cy="99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85525" y="1423625"/>
            <a:ext cx="912425" cy="9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07360" y="3516175"/>
            <a:ext cx="996100" cy="9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26250" y="1786668"/>
            <a:ext cx="1810453" cy="78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96500" y="2590626"/>
            <a:ext cx="879600" cy="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42727" y="285950"/>
            <a:ext cx="2619299" cy="4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33908" y="3325238"/>
            <a:ext cx="2178366" cy="16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25929" y="1118875"/>
            <a:ext cx="2329370" cy="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518" name="Google Shape;518;p42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2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42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521" name="Google Shape;521;p42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2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524" name="Google Shape;524;p42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42"/>
          <p:cNvCxnSpPr>
            <a:stCxn id="523" idx="2"/>
            <a:endCxn id="526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42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</a:t>
            </a:r>
            <a:r>
              <a:rPr lang="en" sz="2400"/>
              <a:t>5</a:t>
            </a:r>
            <a:endParaRPr sz="2400"/>
          </a:p>
        </p:txBody>
      </p:sp>
      <p:grpSp>
        <p:nvGrpSpPr>
          <p:cNvPr id="527" name="Google Shape;527;p42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528" name="Google Shape;528;p42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9" name="Google Shape;529;p42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30" name="Google Shape;530;p42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531" name="Google Shape;531;p42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532" name="Google Shape;532;p42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3" name="Google Shape;533;p42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34" name="Google Shape;534;p42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535" name="Google Shape;535;p42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536" name="Google Shape;536;p42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7" name="Google Shape;537;p42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38" name="Google Shape;5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42"/>
          <p:cNvCxnSpPr>
            <a:stCxn id="526" idx="1"/>
            <a:endCxn id="540" idx="3"/>
          </p:cNvCxnSpPr>
          <p:nvPr/>
        </p:nvCxnSpPr>
        <p:spPr>
          <a:xfrm rot="10800000">
            <a:off x="62142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1" name="Google Shape;5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2512125"/>
            <a:ext cx="30480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43"/>
          <p:cNvSpPr/>
          <p:nvPr/>
        </p:nvSpPr>
        <p:spPr>
          <a:xfrm>
            <a:off x="2388600" y="153300"/>
            <a:ext cx="16422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548" name="Google Shape;548;p43"/>
          <p:cNvCxnSpPr/>
          <p:nvPr/>
        </p:nvCxnSpPr>
        <p:spPr>
          <a:xfrm>
            <a:off x="1828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43"/>
          <p:cNvCxnSpPr/>
          <p:nvPr/>
        </p:nvCxnSpPr>
        <p:spPr>
          <a:xfrm>
            <a:off x="40308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43"/>
          <p:cNvSpPr/>
          <p:nvPr/>
        </p:nvSpPr>
        <p:spPr>
          <a:xfrm>
            <a:off x="4572000" y="726325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3000"/>
              <a:t>...</a:t>
            </a:r>
            <a:r>
              <a:rPr lang="en" sz="1800"/>
              <a:t>)</a:t>
            </a:r>
            <a:endParaRPr sz="1800"/>
          </a:p>
        </p:txBody>
      </p:sp>
      <p:sp>
        <p:nvSpPr>
          <p:cNvPr id="551" name="Google Shape;551;p43"/>
          <p:cNvSpPr/>
          <p:nvPr/>
        </p:nvSpPr>
        <p:spPr>
          <a:xfrm>
            <a:off x="358350" y="268225"/>
            <a:ext cx="1488900" cy="14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395250" y="294775"/>
            <a:ext cx="1415100" cy="14358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6755400" y="191575"/>
            <a:ext cx="1619400" cy="164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554" name="Google Shape;554;p43"/>
          <p:cNvCxnSpPr/>
          <p:nvPr/>
        </p:nvCxnSpPr>
        <p:spPr>
          <a:xfrm>
            <a:off x="6214200" y="1012075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43"/>
          <p:cNvCxnSpPr>
            <a:stCxn id="553" idx="2"/>
            <a:endCxn id="556" idx="0"/>
          </p:cNvCxnSpPr>
          <p:nvPr/>
        </p:nvCxnSpPr>
        <p:spPr>
          <a:xfrm>
            <a:off x="7565100" y="1833775"/>
            <a:ext cx="9300" cy="133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43"/>
          <p:cNvSpPr/>
          <p:nvPr/>
        </p:nvSpPr>
        <p:spPr>
          <a:xfrm>
            <a:off x="6774000" y="3164000"/>
            <a:ext cx="1600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-5</a:t>
            </a:r>
            <a:endParaRPr sz="2400"/>
          </a:p>
        </p:txBody>
      </p:sp>
      <p:grpSp>
        <p:nvGrpSpPr>
          <p:cNvPr id="557" name="Google Shape;557;p43"/>
          <p:cNvGrpSpPr/>
          <p:nvPr/>
        </p:nvGrpSpPr>
        <p:grpSpPr>
          <a:xfrm>
            <a:off x="4632450" y="1423125"/>
            <a:ext cx="1521300" cy="0"/>
            <a:chOff x="358350" y="1901800"/>
            <a:chExt cx="1521300" cy="0"/>
          </a:xfrm>
        </p:grpSpPr>
        <p:cxnSp>
          <p:nvCxnSpPr>
            <p:cNvPr id="558" name="Google Shape;558;p43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9" name="Google Shape;559;p43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60" name="Google Shape;560;p43"/>
          <p:cNvSpPr txBox="1"/>
          <p:nvPr/>
        </p:nvSpPr>
        <p:spPr>
          <a:xfrm>
            <a:off x="4963650" y="1491625"/>
            <a:ext cx="85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561" name="Google Shape;561;p43"/>
          <p:cNvGrpSpPr/>
          <p:nvPr/>
        </p:nvGrpSpPr>
        <p:grpSpPr>
          <a:xfrm>
            <a:off x="342150" y="1910425"/>
            <a:ext cx="1521300" cy="0"/>
            <a:chOff x="358350" y="1901800"/>
            <a:chExt cx="1521300" cy="0"/>
          </a:xfrm>
        </p:grpSpPr>
        <p:cxnSp>
          <p:nvCxnSpPr>
            <p:cNvPr id="562" name="Google Shape;562;p43"/>
            <p:cNvCxnSpPr/>
            <p:nvPr/>
          </p:nvCxnSpPr>
          <p:spPr>
            <a:xfrm>
              <a:off x="1093050" y="1901800"/>
              <a:ext cx="786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3" name="Google Shape;563;p43"/>
            <p:cNvCxnSpPr/>
            <p:nvPr/>
          </p:nvCxnSpPr>
          <p:spPr>
            <a:xfrm rot="10800000">
              <a:off x="358350" y="1901800"/>
              <a:ext cx="734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64" name="Google Shape;564;p43"/>
          <p:cNvSpPr txBox="1"/>
          <p:nvPr/>
        </p:nvSpPr>
        <p:spPr>
          <a:xfrm>
            <a:off x="605250" y="1910425"/>
            <a:ext cx="99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512 x 512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565" name="Google Shape;565;p43"/>
          <p:cNvGrpSpPr/>
          <p:nvPr/>
        </p:nvGrpSpPr>
        <p:grpSpPr>
          <a:xfrm>
            <a:off x="149250" y="247338"/>
            <a:ext cx="1800" cy="1454100"/>
            <a:chOff x="726675" y="2974313"/>
            <a:chExt cx="1800" cy="1454100"/>
          </a:xfrm>
        </p:grpSpPr>
        <p:cxnSp>
          <p:nvCxnSpPr>
            <p:cNvPr id="566" name="Google Shape;566;p43"/>
            <p:cNvCxnSpPr/>
            <p:nvPr/>
          </p:nvCxnSpPr>
          <p:spPr>
            <a:xfrm rot="10800000">
              <a:off x="727575" y="2974313"/>
              <a:ext cx="0" cy="7263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7" name="Google Shape;567;p43"/>
            <p:cNvCxnSpPr/>
            <p:nvPr/>
          </p:nvCxnSpPr>
          <p:spPr>
            <a:xfrm>
              <a:off x="726675" y="3700613"/>
              <a:ext cx="1800" cy="7278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68" name="Google Shape;5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5" y="406750"/>
            <a:ext cx="1211860" cy="1211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43"/>
          <p:cNvCxnSpPr>
            <a:stCxn id="556" idx="1"/>
            <a:endCxn id="570" idx="3"/>
          </p:cNvCxnSpPr>
          <p:nvPr/>
        </p:nvCxnSpPr>
        <p:spPr>
          <a:xfrm rot="10800000">
            <a:off x="62142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1" name="Google Shape;5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2512125"/>
            <a:ext cx="3048000" cy="202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43"/>
          <p:cNvCxnSpPr/>
          <p:nvPr/>
        </p:nvCxnSpPr>
        <p:spPr>
          <a:xfrm rot="10800000">
            <a:off x="2929800" y="3450350"/>
            <a:ext cx="55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43"/>
          <p:cNvSpPr/>
          <p:nvPr/>
        </p:nvSpPr>
        <p:spPr>
          <a:xfrm>
            <a:off x="1167025" y="3164000"/>
            <a:ext cx="17505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D7101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44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f(x)</a:t>
            </a:r>
            <a:endParaRPr/>
          </a:p>
        </p:txBody>
      </p:sp>
      <p:sp>
        <p:nvSpPr>
          <p:cNvPr id="580" name="Google Shape;580;p44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581" name="Google Shape;581;p44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44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3" name="Google Shape;5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45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W*x*a</a:t>
            </a:r>
            <a:endParaRPr/>
          </a:p>
        </p:txBody>
      </p:sp>
      <p:sp>
        <p:nvSpPr>
          <p:cNvPr id="590" name="Google Shape;590;p45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591" name="Google Shape;591;p45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45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3" name="Google Shape;5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W*x*a</a:t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6377550" y="224760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601" name="Google Shape;601;p46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46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3" name="Google Shape;6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633200"/>
            <a:ext cx="1801498" cy="18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6"/>
          <p:cNvSpPr/>
          <p:nvPr/>
        </p:nvSpPr>
        <p:spPr>
          <a:xfrm>
            <a:off x="4873500" y="2342700"/>
            <a:ext cx="458100" cy="458100"/>
          </a:xfrm>
          <a:prstGeom prst="ellipse">
            <a:avLst/>
          </a:prstGeom>
          <a:noFill/>
          <a:ln cap="flat" cmpd="sng" w="28575">
            <a:solidFill>
              <a:srgbClr val="D7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827550" y="2228850"/>
            <a:ext cx="610200" cy="610200"/>
          </a:xfrm>
          <a:prstGeom prst="ellipse">
            <a:avLst/>
          </a:prstGeom>
          <a:noFill/>
          <a:ln cap="flat" cmpd="sng" w="28575">
            <a:solidFill>
              <a:srgbClr val="D710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46"/>
          <p:cNvCxnSpPr>
            <a:stCxn id="607" idx="2"/>
            <a:endCxn id="604" idx="0"/>
          </p:cNvCxnSpPr>
          <p:nvPr/>
        </p:nvCxnSpPr>
        <p:spPr>
          <a:xfrm flipH="1">
            <a:off x="5102600" y="916325"/>
            <a:ext cx="865500" cy="1426500"/>
          </a:xfrm>
          <a:prstGeom prst="straightConnector1">
            <a:avLst/>
          </a:prstGeom>
          <a:noFill/>
          <a:ln cap="flat" cmpd="sng" w="38100">
            <a:solidFill>
              <a:srgbClr val="D7101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46"/>
          <p:cNvCxnSpPr>
            <a:stCxn id="609" idx="0"/>
            <a:endCxn id="605" idx="4"/>
          </p:cNvCxnSpPr>
          <p:nvPr/>
        </p:nvCxnSpPr>
        <p:spPr>
          <a:xfrm flipH="1" rot="10800000">
            <a:off x="3706500" y="2839125"/>
            <a:ext cx="426300" cy="964500"/>
          </a:xfrm>
          <a:prstGeom prst="straightConnector1">
            <a:avLst/>
          </a:prstGeom>
          <a:noFill/>
          <a:ln cap="flat" cmpd="sng" w="38100">
            <a:solidFill>
              <a:srgbClr val="D7101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46"/>
          <p:cNvSpPr/>
          <p:nvPr/>
        </p:nvSpPr>
        <p:spPr>
          <a:xfrm>
            <a:off x="5102600" y="343625"/>
            <a:ext cx="17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Вектор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609" name="Google Shape;609;p46"/>
          <p:cNvSpPr/>
          <p:nvPr/>
        </p:nvSpPr>
        <p:spPr>
          <a:xfrm>
            <a:off x="2841000" y="3803625"/>
            <a:ext cx="17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Матрица</a:t>
            </a:r>
            <a:endParaRPr sz="24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47"/>
          <p:cNvSpPr txBox="1"/>
          <p:nvPr/>
        </p:nvSpPr>
        <p:spPr>
          <a:xfrm>
            <a:off x="1602600" y="1888950"/>
            <a:ext cx="59388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prediction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true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48"/>
          <p:cNvSpPr txBox="1"/>
          <p:nvPr/>
        </p:nvSpPr>
        <p:spPr>
          <a:xfrm>
            <a:off x="834900" y="1888950"/>
            <a:ext cx="7474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 = (</a:t>
            </a:r>
            <a:r>
              <a:rPr lang="en" sz="3600">
                <a:solidFill>
                  <a:srgbClr val="D71010"/>
                </a:solidFill>
              </a:rPr>
              <a:t>0.006692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r>
              <a:rPr lang="en" sz="3600"/>
              <a:t> = 0.98666</a:t>
            </a: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49"/>
          <p:cNvSpPr txBox="1"/>
          <p:nvPr/>
        </p:nvSpPr>
        <p:spPr>
          <a:xfrm>
            <a:off x="353400" y="3323925"/>
            <a:ext cx="8437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Loss(W,x,a) = (</a:t>
            </a:r>
            <a:r>
              <a:rPr lang="en" sz="3600">
                <a:solidFill>
                  <a:srgbClr val="D71010"/>
                </a:solidFill>
              </a:rPr>
              <a:t>W*x*a</a:t>
            </a:r>
            <a:r>
              <a:rPr lang="en" sz="3600"/>
              <a:t> - </a:t>
            </a:r>
            <a:r>
              <a:rPr lang="en" sz="3600">
                <a:solidFill>
                  <a:srgbClr val="38761D"/>
                </a:solidFill>
              </a:rPr>
              <a:t>1.0</a:t>
            </a:r>
            <a:r>
              <a:rPr lang="en" sz="3600"/>
              <a:t>)</a:t>
            </a:r>
            <a:r>
              <a:rPr baseline="30000" lang="en" sz="3600"/>
              <a:t>2</a:t>
            </a:r>
            <a:endParaRPr sz="3600"/>
          </a:p>
        </p:txBody>
      </p:sp>
      <p:sp>
        <p:nvSpPr>
          <p:cNvPr id="628" name="Google Shape;628;p49"/>
          <p:cNvSpPr/>
          <p:nvPr/>
        </p:nvSpPr>
        <p:spPr>
          <a:xfrm>
            <a:off x="3862800" y="61385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W*x*a</a:t>
            </a:r>
            <a:endParaRPr/>
          </a:p>
        </p:txBody>
      </p:sp>
      <p:sp>
        <p:nvSpPr>
          <p:cNvPr id="629" name="Google Shape;629;p49"/>
          <p:cNvSpPr/>
          <p:nvPr/>
        </p:nvSpPr>
        <p:spPr>
          <a:xfrm>
            <a:off x="6412800" y="1071950"/>
            <a:ext cx="1731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1010"/>
                </a:solidFill>
              </a:rPr>
              <a:t>0.006692...</a:t>
            </a:r>
            <a:endParaRPr sz="2400">
              <a:solidFill>
                <a:srgbClr val="6AA84F"/>
              </a:solidFill>
            </a:endParaRPr>
          </a:p>
        </p:txBody>
      </p:sp>
      <p:cxnSp>
        <p:nvCxnSpPr>
          <p:cNvPr id="630" name="Google Shape;630;p49"/>
          <p:cNvCxnSpPr/>
          <p:nvPr/>
        </p:nvCxnSpPr>
        <p:spPr>
          <a:xfrm>
            <a:off x="2801698" y="135829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49"/>
          <p:cNvCxnSpPr/>
          <p:nvPr/>
        </p:nvCxnSpPr>
        <p:spPr>
          <a:xfrm>
            <a:off x="5351698" y="135829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2" name="Google Shape;6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200" y="457550"/>
            <a:ext cx="1801498" cy="18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50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</a:t>
            </a:r>
            <a:r>
              <a:rPr lang="en" sz="3600"/>
              <a:t> = (x-1)</a:t>
            </a:r>
            <a:r>
              <a:rPr baseline="30000" lang="en" sz="3600"/>
              <a:t>2</a:t>
            </a:r>
            <a:endParaRPr baseline="30000" sz="3600"/>
          </a:p>
        </p:txBody>
      </p:sp>
      <p:pic>
        <p:nvPicPr>
          <p:cNvPr id="639" name="Google Shape;6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0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112475" y="1568425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pic>
        <p:nvPicPr>
          <p:cNvPr id="647" name="Google Shape;6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1"/>
          <p:cNvCxnSpPr>
            <a:endCxn id="648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0" name="Google Shape;650;p51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1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12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 Задачи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" name="Google Shape;96;p16"/>
          <p:cNvCxnSpPr/>
          <p:nvPr/>
        </p:nvCxnSpPr>
        <p:spPr>
          <a:xfrm>
            <a:off x="311700" y="467125"/>
            <a:ext cx="1875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311700" y="812513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CV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(Computer Vision)</a:t>
            </a:r>
            <a:endParaRPr sz="1100"/>
          </a:p>
        </p:txBody>
      </p:sp>
      <p:sp>
        <p:nvSpPr>
          <p:cNvPr id="98" name="Google Shape;98;p16"/>
          <p:cNvSpPr/>
          <p:nvPr/>
        </p:nvSpPr>
        <p:spPr>
          <a:xfrm>
            <a:off x="311700" y="1728525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NLP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(Natural Language Processing)</a:t>
            </a:r>
            <a:endParaRPr sz="1100"/>
          </a:p>
        </p:txBody>
      </p:sp>
      <p:sp>
        <p:nvSpPr>
          <p:cNvPr id="99" name="Google Shape;99;p16"/>
          <p:cNvSpPr/>
          <p:nvPr/>
        </p:nvSpPr>
        <p:spPr>
          <a:xfrm>
            <a:off x="311700" y="2644563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RL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(Reinforcement Learning)</a:t>
            </a:r>
            <a:endParaRPr sz="1100"/>
          </a:p>
        </p:txBody>
      </p:sp>
      <p:sp>
        <p:nvSpPr>
          <p:cNvPr id="100" name="Google Shape;100;p16"/>
          <p:cNvSpPr/>
          <p:nvPr/>
        </p:nvSpPr>
        <p:spPr>
          <a:xfrm>
            <a:off x="311700" y="3560588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 ML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(Machine Learning)</a:t>
            </a:r>
            <a:endParaRPr sz="1100"/>
          </a:p>
        </p:txBody>
      </p:sp>
      <p:sp>
        <p:nvSpPr>
          <p:cNvPr id="101" name="Google Shape;101;p16"/>
          <p:cNvSpPr/>
          <p:nvPr/>
        </p:nvSpPr>
        <p:spPr>
          <a:xfrm>
            <a:off x="2756775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Classification</a:t>
            </a:r>
            <a:endParaRPr sz="1100"/>
          </a:p>
        </p:txBody>
      </p:sp>
      <p:sp>
        <p:nvSpPr>
          <p:cNvPr id="102" name="Google Shape;102;p16"/>
          <p:cNvSpPr/>
          <p:nvPr/>
        </p:nvSpPr>
        <p:spPr>
          <a:xfrm>
            <a:off x="4117650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Segmentation</a:t>
            </a:r>
            <a:endParaRPr sz="1100"/>
          </a:p>
        </p:txBody>
      </p:sp>
      <p:sp>
        <p:nvSpPr>
          <p:cNvPr id="103" name="Google Shape;103;p16"/>
          <p:cNvSpPr/>
          <p:nvPr/>
        </p:nvSpPr>
        <p:spPr>
          <a:xfrm>
            <a:off x="5478525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Object Detection</a:t>
            </a:r>
            <a:endParaRPr sz="1100"/>
          </a:p>
        </p:txBody>
      </p:sp>
      <p:sp>
        <p:nvSpPr>
          <p:cNvPr id="104" name="Google Shape;104;p16"/>
          <p:cNvSpPr/>
          <p:nvPr/>
        </p:nvSpPr>
        <p:spPr>
          <a:xfrm>
            <a:off x="6839400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Generating</a:t>
            </a:r>
            <a:endParaRPr sz="1100"/>
          </a:p>
        </p:txBody>
      </p:sp>
      <p:sp>
        <p:nvSpPr>
          <p:cNvPr id="105" name="Google Shape;105;p16"/>
          <p:cNvSpPr/>
          <p:nvPr/>
        </p:nvSpPr>
        <p:spPr>
          <a:xfrm>
            <a:off x="2986675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Denoising</a:t>
            </a:r>
            <a:endParaRPr sz="1100"/>
          </a:p>
        </p:txBody>
      </p:sp>
      <p:sp>
        <p:nvSpPr>
          <p:cNvPr id="106" name="Google Shape;106;p16"/>
          <p:cNvSpPr/>
          <p:nvPr/>
        </p:nvSpPr>
        <p:spPr>
          <a:xfrm>
            <a:off x="4353800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Regression</a:t>
            </a:r>
            <a:endParaRPr sz="1100"/>
          </a:p>
        </p:txBody>
      </p:sp>
      <p:sp>
        <p:nvSpPr>
          <p:cNvPr id="107" name="Google Shape;107;p16"/>
          <p:cNvSpPr/>
          <p:nvPr/>
        </p:nvSpPr>
        <p:spPr>
          <a:xfrm>
            <a:off x="5720925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Instance Segmentation</a:t>
            </a:r>
            <a:endParaRPr sz="1100"/>
          </a:p>
        </p:txBody>
      </p:sp>
      <p:sp>
        <p:nvSpPr>
          <p:cNvPr id="108" name="Google Shape;108;p16"/>
          <p:cNvSpPr/>
          <p:nvPr/>
        </p:nvSpPr>
        <p:spPr>
          <a:xfrm>
            <a:off x="7088050" y="124257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Localization</a:t>
            </a:r>
            <a:endParaRPr sz="1100"/>
          </a:p>
        </p:txBody>
      </p:sp>
      <p:sp>
        <p:nvSpPr>
          <p:cNvPr id="109" name="Google Shape;109;p16"/>
          <p:cNvSpPr/>
          <p:nvPr/>
        </p:nvSpPr>
        <p:spPr>
          <a:xfrm>
            <a:off x="2756775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Speech Recognition</a:t>
            </a:r>
            <a:endParaRPr sz="1100"/>
          </a:p>
        </p:txBody>
      </p:sp>
      <p:sp>
        <p:nvSpPr>
          <p:cNvPr id="110" name="Google Shape;110;p16"/>
          <p:cNvSpPr/>
          <p:nvPr/>
        </p:nvSpPr>
        <p:spPr>
          <a:xfrm>
            <a:off x="4117650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Dependency Parsing</a:t>
            </a:r>
            <a:endParaRPr sz="1100"/>
          </a:p>
        </p:txBody>
      </p:sp>
      <p:sp>
        <p:nvSpPr>
          <p:cNvPr id="111" name="Google Shape;111;p16"/>
          <p:cNvSpPr/>
          <p:nvPr/>
        </p:nvSpPr>
        <p:spPr>
          <a:xfrm>
            <a:off x="5478525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</a:rPr>
              <a:t>Translation</a:t>
            </a:r>
            <a:endParaRPr sz="1100"/>
          </a:p>
        </p:txBody>
      </p:sp>
      <p:sp>
        <p:nvSpPr>
          <p:cNvPr id="112" name="Google Shape;112;p16"/>
          <p:cNvSpPr/>
          <p:nvPr/>
        </p:nvSpPr>
        <p:spPr>
          <a:xfrm>
            <a:off x="6839400" y="17113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Speech Synthesis</a:t>
            </a:r>
            <a:endParaRPr sz="1100"/>
          </a:p>
        </p:txBody>
      </p:sp>
      <p:sp>
        <p:nvSpPr>
          <p:cNvPr id="113" name="Google Shape;113;p16"/>
          <p:cNvSpPr/>
          <p:nvPr/>
        </p:nvSpPr>
        <p:spPr>
          <a:xfrm>
            <a:off x="2986675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Sentiment Analysis</a:t>
            </a:r>
            <a:endParaRPr sz="1100"/>
          </a:p>
        </p:txBody>
      </p:sp>
      <p:sp>
        <p:nvSpPr>
          <p:cNvPr id="114" name="Google Shape;114;p16"/>
          <p:cNvSpPr/>
          <p:nvPr/>
        </p:nvSpPr>
        <p:spPr>
          <a:xfrm>
            <a:off x="4353800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Search Engine</a:t>
            </a:r>
            <a:endParaRPr sz="1100"/>
          </a:p>
        </p:txBody>
      </p:sp>
      <p:sp>
        <p:nvSpPr>
          <p:cNvPr id="115" name="Google Shape;115;p16"/>
          <p:cNvSpPr/>
          <p:nvPr/>
        </p:nvSpPr>
        <p:spPr>
          <a:xfrm>
            <a:off x="5720925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Named Entities Recognition</a:t>
            </a:r>
            <a:endParaRPr sz="1100"/>
          </a:p>
        </p:txBody>
      </p:sp>
      <p:sp>
        <p:nvSpPr>
          <p:cNvPr id="116" name="Google Shape;116;p16"/>
          <p:cNvSpPr/>
          <p:nvPr/>
        </p:nvSpPr>
        <p:spPr>
          <a:xfrm>
            <a:off x="7088050" y="2141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Information Extracting</a:t>
            </a:r>
            <a:endParaRPr sz="1100"/>
          </a:p>
        </p:txBody>
      </p:sp>
      <p:sp>
        <p:nvSpPr>
          <p:cNvPr id="117" name="Google Shape;117;p16"/>
          <p:cNvSpPr/>
          <p:nvPr/>
        </p:nvSpPr>
        <p:spPr>
          <a:xfrm>
            <a:off x="2756775" y="2627400"/>
            <a:ext cx="25746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Resources Management In Computer Clusters</a:t>
            </a:r>
            <a:endParaRPr sz="1100"/>
          </a:p>
        </p:txBody>
      </p:sp>
      <p:sp>
        <p:nvSpPr>
          <p:cNvPr id="118" name="Google Shape;118;p16"/>
          <p:cNvSpPr/>
          <p:nvPr/>
        </p:nvSpPr>
        <p:spPr>
          <a:xfrm>
            <a:off x="5478488" y="2627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Traffic Light Control</a:t>
            </a:r>
            <a:endParaRPr sz="1100"/>
          </a:p>
        </p:txBody>
      </p:sp>
      <p:sp>
        <p:nvSpPr>
          <p:cNvPr id="119" name="Google Shape;119;p16"/>
          <p:cNvSpPr/>
          <p:nvPr/>
        </p:nvSpPr>
        <p:spPr>
          <a:xfrm>
            <a:off x="6839425" y="26274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Robotics Control</a:t>
            </a:r>
            <a:endParaRPr sz="1100"/>
          </a:p>
        </p:txBody>
      </p:sp>
      <p:sp>
        <p:nvSpPr>
          <p:cNvPr id="120" name="Google Shape;120;p16"/>
          <p:cNvSpPr/>
          <p:nvPr/>
        </p:nvSpPr>
        <p:spPr>
          <a:xfrm>
            <a:off x="2986675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WEB-System Configuration</a:t>
            </a:r>
            <a:endParaRPr sz="1100"/>
          </a:p>
        </p:txBody>
      </p:sp>
      <p:sp>
        <p:nvSpPr>
          <p:cNvPr id="121" name="Google Shape;121;p16"/>
          <p:cNvSpPr/>
          <p:nvPr/>
        </p:nvSpPr>
        <p:spPr>
          <a:xfrm>
            <a:off x="4353800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Games Solving</a:t>
            </a:r>
            <a:endParaRPr sz="1100"/>
          </a:p>
        </p:txBody>
      </p:sp>
      <p:sp>
        <p:nvSpPr>
          <p:cNvPr id="122" name="Google Shape;122;p16"/>
          <p:cNvSpPr/>
          <p:nvPr/>
        </p:nvSpPr>
        <p:spPr>
          <a:xfrm>
            <a:off x="5720925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Bidding and Advertising</a:t>
            </a:r>
            <a:endParaRPr sz="1100"/>
          </a:p>
        </p:txBody>
      </p:sp>
      <p:sp>
        <p:nvSpPr>
          <p:cNvPr id="123" name="Google Shape;123;p16"/>
          <p:cNvSpPr/>
          <p:nvPr/>
        </p:nvSpPr>
        <p:spPr>
          <a:xfrm>
            <a:off x="7088050" y="3057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Chemistry</a:t>
            </a:r>
            <a:endParaRPr sz="1100"/>
          </a:p>
        </p:txBody>
      </p:sp>
      <p:sp>
        <p:nvSpPr>
          <p:cNvPr id="124" name="Google Shape;124;p16"/>
          <p:cNvSpPr/>
          <p:nvPr/>
        </p:nvSpPr>
        <p:spPr>
          <a:xfrm>
            <a:off x="2756775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Multiclass </a:t>
            </a:r>
            <a:r>
              <a:rPr lang="en" sz="1100"/>
              <a:t>Classification</a:t>
            </a:r>
            <a:endParaRPr sz="1100"/>
          </a:p>
        </p:txBody>
      </p:sp>
      <p:sp>
        <p:nvSpPr>
          <p:cNvPr id="125" name="Google Shape;125;p16"/>
          <p:cNvSpPr/>
          <p:nvPr/>
        </p:nvSpPr>
        <p:spPr>
          <a:xfrm>
            <a:off x="4117650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Regression</a:t>
            </a:r>
            <a:endParaRPr sz="1100"/>
          </a:p>
        </p:txBody>
      </p:sp>
      <p:sp>
        <p:nvSpPr>
          <p:cNvPr id="126" name="Google Shape;126;p16"/>
          <p:cNvSpPr/>
          <p:nvPr/>
        </p:nvSpPr>
        <p:spPr>
          <a:xfrm>
            <a:off x="5478525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Dimensionality Reduction</a:t>
            </a:r>
            <a:endParaRPr sz="1100"/>
          </a:p>
        </p:txBody>
      </p:sp>
      <p:sp>
        <p:nvSpPr>
          <p:cNvPr id="127" name="Google Shape;127;p16"/>
          <p:cNvSpPr/>
          <p:nvPr/>
        </p:nvSpPr>
        <p:spPr>
          <a:xfrm>
            <a:off x="6839400" y="354345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Multilabel Classification</a:t>
            </a:r>
            <a:endParaRPr sz="1100"/>
          </a:p>
        </p:txBody>
      </p:sp>
      <p:sp>
        <p:nvSpPr>
          <p:cNvPr id="128" name="Google Shape;128;p16"/>
          <p:cNvSpPr/>
          <p:nvPr/>
        </p:nvSpPr>
        <p:spPr>
          <a:xfrm>
            <a:off x="2986675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Clustering</a:t>
            </a:r>
            <a:endParaRPr sz="1100"/>
          </a:p>
        </p:txBody>
      </p:sp>
      <p:sp>
        <p:nvSpPr>
          <p:cNvPr id="129" name="Google Shape;129;p16"/>
          <p:cNvSpPr/>
          <p:nvPr/>
        </p:nvSpPr>
        <p:spPr>
          <a:xfrm>
            <a:off x="4353800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Unsupervised pretraining</a:t>
            </a:r>
            <a:endParaRPr sz="1100"/>
          </a:p>
        </p:txBody>
      </p:sp>
      <p:sp>
        <p:nvSpPr>
          <p:cNvPr id="130" name="Google Shape;130;p16"/>
          <p:cNvSpPr/>
          <p:nvPr/>
        </p:nvSpPr>
        <p:spPr>
          <a:xfrm>
            <a:off x="5720925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Anomaly Detection</a:t>
            </a:r>
            <a:endParaRPr sz="1100"/>
          </a:p>
        </p:txBody>
      </p:sp>
      <p:sp>
        <p:nvSpPr>
          <p:cNvPr id="131" name="Google Shape;131;p16"/>
          <p:cNvSpPr/>
          <p:nvPr/>
        </p:nvSpPr>
        <p:spPr>
          <a:xfrm>
            <a:off x="7088050" y="3973500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Time Series Analysis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2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9" name="Google Shape;659;p52"/>
          <p:cNvCxnSpPr>
            <a:endCxn id="658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60" name="Google Shape;660;p52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2"/>
          <p:cNvSpPr txBox="1"/>
          <p:nvPr/>
        </p:nvSpPr>
        <p:spPr>
          <a:xfrm>
            <a:off x="6784925" y="3380850"/>
            <a:ext cx="1208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?</a:t>
            </a:r>
            <a:endParaRPr baseline="30000" sz="4800">
              <a:solidFill>
                <a:srgbClr val="FF0000"/>
              </a:solidFill>
            </a:endParaRPr>
          </a:p>
        </p:txBody>
      </p:sp>
      <p:cxnSp>
        <p:nvCxnSpPr>
          <p:cNvPr id="662" name="Google Shape;662;p52"/>
          <p:cNvCxnSpPr/>
          <p:nvPr/>
        </p:nvCxnSpPr>
        <p:spPr>
          <a:xfrm rot="10800000">
            <a:off x="6891725" y="3522100"/>
            <a:ext cx="4995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52"/>
          <p:cNvCxnSpPr/>
          <p:nvPr/>
        </p:nvCxnSpPr>
        <p:spPr>
          <a:xfrm>
            <a:off x="7386725" y="3534700"/>
            <a:ext cx="526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52"/>
          <p:cNvSpPr txBox="1"/>
          <p:nvPr/>
        </p:nvSpPr>
        <p:spPr>
          <a:xfrm>
            <a:off x="112475" y="1577300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sp>
        <p:nvSpPr>
          <p:cNvPr id="665" name="Google Shape;665;p52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3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1" name="Google Shape;6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75" y="152400"/>
            <a:ext cx="5623326" cy="36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3"/>
          <p:cNvSpPr/>
          <p:nvPr/>
        </p:nvSpPr>
        <p:spPr>
          <a:xfrm>
            <a:off x="7278725" y="1616525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3"/>
          <p:cNvCxnSpPr>
            <a:endCxn id="672" idx="4"/>
          </p:cNvCxnSpPr>
          <p:nvPr/>
        </p:nvCxnSpPr>
        <p:spPr>
          <a:xfrm rot="10800000">
            <a:off x="7386725" y="1832525"/>
            <a:ext cx="4500" cy="16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3"/>
          <p:cNvCxnSpPr/>
          <p:nvPr/>
        </p:nvCxnSpPr>
        <p:spPr>
          <a:xfrm rot="10800000">
            <a:off x="6891725" y="3531275"/>
            <a:ext cx="4995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53"/>
          <p:cNvSpPr/>
          <p:nvPr/>
        </p:nvSpPr>
        <p:spPr>
          <a:xfrm>
            <a:off x="3294525" y="3769650"/>
            <a:ext cx="5804700" cy="43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p53"/>
          <p:cNvCxnSpPr/>
          <p:nvPr/>
        </p:nvCxnSpPr>
        <p:spPr>
          <a:xfrm rot="10800000">
            <a:off x="6891725" y="2802875"/>
            <a:ext cx="0" cy="72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77" name="Google Shape;677;p53"/>
          <p:cNvSpPr/>
          <p:nvPr/>
        </p:nvSpPr>
        <p:spPr>
          <a:xfrm>
            <a:off x="6783725" y="2743850"/>
            <a:ext cx="216000" cy="216000"/>
          </a:xfrm>
          <a:prstGeom prst="ellipse">
            <a:avLst/>
          </a:prstGeom>
          <a:solidFill>
            <a:srgbClr val="D7101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3"/>
          <p:cNvSpPr txBox="1"/>
          <p:nvPr/>
        </p:nvSpPr>
        <p:spPr>
          <a:xfrm>
            <a:off x="6586100" y="3685650"/>
            <a:ext cx="1208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Δx</a:t>
            </a:r>
            <a:endParaRPr baseline="30000" sz="3600">
              <a:solidFill>
                <a:srgbClr val="FF0000"/>
              </a:solidFill>
            </a:endParaRPr>
          </a:p>
        </p:txBody>
      </p:sp>
      <p:sp>
        <p:nvSpPr>
          <p:cNvPr id="679" name="Google Shape;679;p53"/>
          <p:cNvSpPr txBox="1"/>
          <p:nvPr/>
        </p:nvSpPr>
        <p:spPr>
          <a:xfrm>
            <a:off x="112475" y="1577300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f(2.5) = 2.25</a:t>
            </a:r>
            <a:endParaRPr baseline="30000" sz="3600"/>
          </a:p>
        </p:txBody>
      </p:sp>
      <p:sp>
        <p:nvSpPr>
          <p:cNvPr id="680" name="Google Shape;680;p53"/>
          <p:cNvSpPr txBox="1"/>
          <p:nvPr/>
        </p:nvSpPr>
        <p:spPr>
          <a:xfrm>
            <a:off x="423575" y="786675"/>
            <a:ext cx="2792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f(x) = (x-1)</a:t>
            </a:r>
            <a:r>
              <a:rPr baseline="30000" lang="en" sz="3600"/>
              <a:t>2</a:t>
            </a:r>
            <a:endParaRPr baseline="30000" sz="3600"/>
          </a:p>
        </p:txBody>
      </p:sp>
      <p:sp>
        <p:nvSpPr>
          <p:cNvPr id="681" name="Google Shape;681;p53"/>
          <p:cNvSpPr txBox="1"/>
          <p:nvPr/>
        </p:nvSpPr>
        <p:spPr>
          <a:xfrm>
            <a:off x="112475" y="2367925"/>
            <a:ext cx="341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f(1.88) = 0.77</a:t>
            </a:r>
            <a:endParaRPr baseline="30000"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54"/>
          <p:cNvSpPr txBox="1"/>
          <p:nvPr/>
        </p:nvSpPr>
        <p:spPr>
          <a:xfrm>
            <a:off x="1299150" y="471050"/>
            <a:ext cx="4326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Loss(W,x,a) = (</a:t>
            </a:r>
            <a:r>
              <a:rPr lang="en" sz="1800">
                <a:solidFill>
                  <a:srgbClr val="D71010"/>
                </a:solidFill>
              </a:rPr>
              <a:t>W*x*a</a:t>
            </a:r>
            <a:r>
              <a:rPr lang="en" sz="1800"/>
              <a:t> - </a:t>
            </a:r>
            <a:r>
              <a:rPr lang="en" sz="1800">
                <a:solidFill>
                  <a:srgbClr val="38761D"/>
                </a:solidFill>
              </a:rPr>
              <a:t>1.0</a:t>
            </a:r>
            <a:r>
              <a:rPr lang="en" sz="1800"/>
              <a:t>)</a:t>
            </a:r>
            <a:r>
              <a:rPr baseline="30000" lang="en" sz="1800"/>
              <a:t>2</a:t>
            </a:r>
            <a:r>
              <a:rPr lang="en" sz="1800"/>
              <a:t> = 0.98666</a:t>
            </a:r>
            <a:endParaRPr sz="1800"/>
          </a:p>
        </p:txBody>
      </p:sp>
      <p:cxnSp>
        <p:nvCxnSpPr>
          <p:cNvPr id="688" name="Google Shape;688;p54"/>
          <p:cNvCxnSpPr>
            <a:stCxn id="687" idx="2"/>
            <a:endCxn id="689" idx="0"/>
          </p:cNvCxnSpPr>
          <p:nvPr/>
        </p:nvCxnSpPr>
        <p:spPr>
          <a:xfrm>
            <a:off x="3462600" y="9534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54"/>
          <p:cNvSpPr txBox="1"/>
          <p:nvPr/>
        </p:nvSpPr>
        <p:spPr>
          <a:xfrm>
            <a:off x="2816550" y="1308850"/>
            <a:ext cx="129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b="1" lang="en" sz="1800">
                <a:solidFill>
                  <a:schemeClr val="dk1"/>
                </a:solidFill>
              </a:rPr>
              <a:t>ΔW, Δa)</a:t>
            </a:r>
            <a:endParaRPr sz="1800"/>
          </a:p>
        </p:txBody>
      </p:sp>
      <p:cxnSp>
        <p:nvCxnSpPr>
          <p:cNvPr id="690" name="Google Shape;690;p54"/>
          <p:cNvCxnSpPr>
            <a:stCxn id="689" idx="2"/>
            <a:endCxn id="691" idx="0"/>
          </p:cNvCxnSpPr>
          <p:nvPr/>
        </p:nvCxnSpPr>
        <p:spPr>
          <a:xfrm>
            <a:off x="3462600" y="17912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1" name="Google Shape;691;p54"/>
          <p:cNvSpPr txBox="1"/>
          <p:nvPr/>
        </p:nvSpPr>
        <p:spPr>
          <a:xfrm>
            <a:off x="2619750" y="2146650"/>
            <a:ext cx="168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W</a:t>
            </a:r>
            <a:r>
              <a:rPr lang="en" sz="1800"/>
              <a:t> = </a:t>
            </a:r>
            <a:r>
              <a:rPr lang="en" sz="1800">
                <a:solidFill>
                  <a:srgbClr val="FF0000"/>
                </a:solidFill>
              </a:rPr>
              <a:t>W</a:t>
            </a:r>
            <a:r>
              <a:rPr lang="en" sz="1800"/>
              <a:t> + </a:t>
            </a:r>
            <a:r>
              <a:rPr b="1" lang="en" sz="1800"/>
              <a:t>ΔW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a</a:t>
            </a:r>
            <a:r>
              <a:rPr lang="en" sz="1800">
                <a:solidFill>
                  <a:schemeClr val="dk1"/>
                </a:solidFill>
              </a:rPr>
              <a:t> = </a:t>
            </a:r>
            <a:r>
              <a:rPr lang="en" sz="1800">
                <a:solidFill>
                  <a:srgbClr val="FF0000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b="1" lang="en" sz="1800">
                <a:solidFill>
                  <a:schemeClr val="dk1"/>
                </a:solidFill>
              </a:rPr>
              <a:t>Δa</a:t>
            </a:r>
            <a:endParaRPr b="1" sz="1800"/>
          </a:p>
        </p:txBody>
      </p:sp>
      <p:sp>
        <p:nvSpPr>
          <p:cNvPr id="692" name="Google Shape;692;p54"/>
          <p:cNvSpPr/>
          <p:nvPr/>
        </p:nvSpPr>
        <p:spPr>
          <a:xfrm>
            <a:off x="2985792" y="3248825"/>
            <a:ext cx="941100" cy="94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</a:rPr>
              <a:t>W</a:t>
            </a:r>
            <a:r>
              <a:rPr lang="en" sz="1800">
                <a:solidFill>
                  <a:schemeClr val="lt1"/>
                </a:solidFill>
              </a:rPr>
              <a:t>*x*</a:t>
            </a:r>
            <a:r>
              <a:rPr lang="en" sz="1800" u="sng">
                <a:solidFill>
                  <a:schemeClr val="lt1"/>
                </a:solidFill>
              </a:rPr>
              <a:t>a</a:t>
            </a:r>
            <a:endParaRPr sz="1800" u="sng"/>
          </a:p>
        </p:txBody>
      </p:sp>
      <p:sp>
        <p:nvSpPr>
          <p:cNvPr id="693" name="Google Shape;693;p54"/>
          <p:cNvSpPr/>
          <p:nvPr/>
        </p:nvSpPr>
        <p:spPr>
          <a:xfrm>
            <a:off x="4597729" y="3538403"/>
            <a:ext cx="10941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1010"/>
                </a:solidFill>
              </a:rPr>
              <a:t>0.34589...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694" name="Google Shape;694;p54"/>
          <p:cNvCxnSpPr/>
          <p:nvPr/>
        </p:nvCxnSpPr>
        <p:spPr>
          <a:xfrm>
            <a:off x="2315035" y="3719411"/>
            <a:ext cx="67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54"/>
          <p:cNvCxnSpPr/>
          <p:nvPr/>
        </p:nvCxnSpPr>
        <p:spPr>
          <a:xfrm>
            <a:off x="3926972" y="3719411"/>
            <a:ext cx="67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6" name="Google Shape;6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50" y="3150024"/>
            <a:ext cx="1138787" cy="11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4"/>
          <p:cNvSpPr txBox="1"/>
          <p:nvPr/>
        </p:nvSpPr>
        <p:spPr>
          <a:xfrm>
            <a:off x="4754475" y="4024050"/>
            <a:ext cx="4326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Loss(W,x,a) = (</a:t>
            </a:r>
            <a:r>
              <a:rPr lang="en" sz="1800">
                <a:solidFill>
                  <a:srgbClr val="D71010"/>
                </a:solidFill>
              </a:rPr>
              <a:t>0.34589</a:t>
            </a:r>
            <a:r>
              <a:rPr lang="en" sz="1800"/>
              <a:t> - </a:t>
            </a:r>
            <a:r>
              <a:rPr lang="en" sz="1800">
                <a:solidFill>
                  <a:srgbClr val="38761D"/>
                </a:solidFill>
              </a:rPr>
              <a:t>1.0</a:t>
            </a:r>
            <a:r>
              <a:rPr lang="en" sz="1800"/>
              <a:t>)</a:t>
            </a:r>
            <a:r>
              <a:rPr baseline="30000" lang="en" sz="1800"/>
              <a:t>2</a:t>
            </a:r>
            <a:r>
              <a:rPr lang="en" sz="1800"/>
              <a:t> = 0.42785</a:t>
            </a:r>
            <a:endParaRPr sz="1800"/>
          </a:p>
        </p:txBody>
      </p:sp>
      <p:cxnSp>
        <p:nvCxnSpPr>
          <p:cNvPr id="698" name="Google Shape;698;p54"/>
          <p:cNvCxnSpPr/>
          <p:nvPr/>
        </p:nvCxnSpPr>
        <p:spPr>
          <a:xfrm>
            <a:off x="3462600" y="2794650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54"/>
          <p:cNvCxnSpPr>
            <a:stCxn id="693" idx="3"/>
            <a:endCxn id="697" idx="0"/>
          </p:cNvCxnSpPr>
          <p:nvPr/>
        </p:nvCxnSpPr>
        <p:spPr>
          <a:xfrm>
            <a:off x="5691829" y="3719453"/>
            <a:ext cx="1226100" cy="3045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75" y="954262"/>
            <a:ext cx="1138787" cy="11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5"/>
          <p:cNvSpPr/>
          <p:nvPr/>
        </p:nvSpPr>
        <p:spPr>
          <a:xfrm>
            <a:off x="3051975" y="2908074"/>
            <a:ext cx="1685700" cy="75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5"/>
          <p:cNvSpPr/>
          <p:nvPr/>
        </p:nvSpPr>
        <p:spPr>
          <a:xfrm>
            <a:off x="2349367" y="1053100"/>
            <a:ext cx="941100" cy="94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W*x*a</a:t>
            </a:r>
            <a:endParaRPr/>
          </a:p>
        </p:txBody>
      </p:sp>
      <p:sp>
        <p:nvSpPr>
          <p:cNvPr id="708" name="Google Shape;708;p55"/>
          <p:cNvSpPr/>
          <p:nvPr/>
        </p:nvSpPr>
        <p:spPr>
          <a:xfrm>
            <a:off x="3961304" y="1342678"/>
            <a:ext cx="1094100" cy="362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71010"/>
                </a:solidFill>
              </a:rPr>
              <a:t>prediction</a:t>
            </a:r>
            <a:endParaRPr sz="1200"/>
          </a:p>
        </p:txBody>
      </p:sp>
      <p:cxnSp>
        <p:nvCxnSpPr>
          <p:cNvPr id="709" name="Google Shape;709;p55"/>
          <p:cNvCxnSpPr/>
          <p:nvPr/>
        </p:nvCxnSpPr>
        <p:spPr>
          <a:xfrm>
            <a:off x="1678610" y="1523686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55"/>
          <p:cNvCxnSpPr/>
          <p:nvPr/>
        </p:nvCxnSpPr>
        <p:spPr>
          <a:xfrm>
            <a:off x="3290547" y="1523686"/>
            <a:ext cx="670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55"/>
          <p:cNvCxnSpPr>
            <a:stCxn id="708" idx="3"/>
            <a:endCxn id="712" idx="0"/>
          </p:cNvCxnSpPr>
          <p:nvPr/>
        </p:nvCxnSpPr>
        <p:spPr>
          <a:xfrm>
            <a:off x="5055404" y="1523728"/>
            <a:ext cx="819600" cy="5211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3" name="Google Shape;713;p55"/>
          <p:cNvSpPr txBox="1"/>
          <p:nvPr/>
        </p:nvSpPr>
        <p:spPr>
          <a:xfrm>
            <a:off x="5342325" y="3046375"/>
            <a:ext cx="1167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Δw, Δa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714" name="Google Shape;714;p55"/>
          <p:cNvCxnSpPr>
            <a:stCxn id="715" idx="2"/>
            <a:endCxn id="713" idx="3"/>
          </p:cNvCxnSpPr>
          <p:nvPr/>
        </p:nvCxnSpPr>
        <p:spPr>
          <a:xfrm rot="5400000">
            <a:off x="6549879" y="2375953"/>
            <a:ext cx="871200" cy="952200"/>
          </a:xfrm>
          <a:prstGeom prst="bentConnector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6" name="Google Shape;716;p55"/>
          <p:cNvSpPr txBox="1"/>
          <p:nvPr/>
        </p:nvSpPr>
        <p:spPr>
          <a:xfrm>
            <a:off x="3051975" y="2920050"/>
            <a:ext cx="168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 = w + </a:t>
            </a:r>
            <a:r>
              <a:rPr b="1" lang="en">
                <a:solidFill>
                  <a:srgbClr val="0000FF"/>
                </a:solidFill>
              </a:rPr>
              <a:t>Δw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= a +</a:t>
            </a:r>
            <a:r>
              <a:rPr b="1" lang="en">
                <a:solidFill>
                  <a:srgbClr val="0000FF"/>
                </a:solidFill>
              </a:rPr>
              <a:t> Δa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717" name="Google Shape;717;p55"/>
          <p:cNvCxnSpPr>
            <a:stCxn id="713" idx="1"/>
            <a:endCxn id="706" idx="6"/>
          </p:cNvCxnSpPr>
          <p:nvPr/>
        </p:nvCxnSpPr>
        <p:spPr>
          <a:xfrm rot="10800000">
            <a:off x="4737825" y="3287575"/>
            <a:ext cx="6045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55"/>
          <p:cNvCxnSpPr>
            <a:stCxn id="706" idx="2"/>
            <a:endCxn id="719" idx="1"/>
          </p:cNvCxnSpPr>
          <p:nvPr/>
        </p:nvCxnSpPr>
        <p:spPr>
          <a:xfrm rot="10800000">
            <a:off x="2351175" y="1813074"/>
            <a:ext cx="700800" cy="1474500"/>
          </a:xfrm>
          <a:prstGeom prst="bentConnector3">
            <a:avLst>
              <a:gd fmla="val 159189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55"/>
          <p:cNvSpPr/>
          <p:nvPr/>
        </p:nvSpPr>
        <p:spPr>
          <a:xfrm>
            <a:off x="2351254" y="1632103"/>
            <a:ext cx="109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55"/>
          <p:cNvGrpSpPr/>
          <p:nvPr/>
        </p:nvGrpSpPr>
        <p:grpSpPr>
          <a:xfrm>
            <a:off x="4118050" y="1994200"/>
            <a:ext cx="4326900" cy="482400"/>
            <a:chOff x="4118050" y="1994200"/>
            <a:chExt cx="4326900" cy="482400"/>
          </a:xfrm>
        </p:grpSpPr>
        <p:grpSp>
          <p:nvGrpSpPr>
            <p:cNvPr id="721" name="Google Shape;721;p55"/>
            <p:cNvGrpSpPr/>
            <p:nvPr/>
          </p:nvGrpSpPr>
          <p:grpSpPr>
            <a:xfrm>
              <a:off x="4118050" y="1994200"/>
              <a:ext cx="4326900" cy="482400"/>
              <a:chOff x="4118050" y="1828325"/>
              <a:chExt cx="4326900" cy="482400"/>
            </a:xfrm>
          </p:grpSpPr>
          <p:sp>
            <p:nvSpPr>
              <p:cNvPr id="722" name="Google Shape;722;p55"/>
              <p:cNvSpPr txBox="1"/>
              <p:nvPr/>
            </p:nvSpPr>
            <p:spPr>
              <a:xfrm>
                <a:off x="4118050" y="1828325"/>
                <a:ext cx="4326900" cy="48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Loss(</a:t>
                </a:r>
                <a:r>
                  <a:rPr lang="en" sz="1800">
                    <a:solidFill>
                      <a:srgbClr val="FF0000"/>
                    </a:solidFill>
                  </a:rPr>
                  <a:t>prediction</a:t>
                </a:r>
                <a:r>
                  <a:rPr lang="en" sz="1800"/>
                  <a:t>, </a:t>
                </a:r>
                <a:r>
                  <a:rPr lang="en" sz="1800">
                    <a:solidFill>
                      <a:srgbClr val="54DF18"/>
                    </a:solidFill>
                  </a:rPr>
                  <a:t>true</a:t>
                </a:r>
                <a:r>
                  <a:rPr lang="en" sz="1800"/>
                  <a:t>) = </a:t>
                </a:r>
                <a:r>
                  <a:rPr lang="en" sz="1800">
                    <a:solidFill>
                      <a:srgbClr val="0000FF"/>
                    </a:solidFill>
                  </a:rPr>
                  <a:t>loss</a:t>
                </a:r>
                <a:endParaRPr sz="1800">
                  <a:solidFill>
                    <a:srgbClr val="0000FF"/>
                  </a:solidFill>
                </a:endParaRPr>
              </a:p>
            </p:txBody>
          </p:sp>
          <p:sp>
            <p:nvSpPr>
              <p:cNvPr id="715" name="Google Shape;715;p55"/>
              <p:cNvSpPr/>
              <p:nvPr/>
            </p:nvSpPr>
            <p:spPr>
              <a:xfrm>
                <a:off x="6914529" y="1888478"/>
                <a:ext cx="1094100" cy="3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2" name="Google Shape;712;p55"/>
            <p:cNvSpPr txBox="1"/>
            <p:nvPr/>
          </p:nvSpPr>
          <p:spPr>
            <a:xfrm>
              <a:off x="5648800" y="2044725"/>
              <a:ext cx="452700" cy="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6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8" name="Google Shape;728;p56"/>
          <p:cNvSpPr/>
          <p:nvPr/>
        </p:nvSpPr>
        <p:spPr>
          <a:xfrm>
            <a:off x="4960342" y="231100"/>
            <a:ext cx="1094400" cy="109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729" name="Google Shape;729;p56"/>
          <p:cNvCxnSpPr>
            <a:stCxn id="730" idx="3"/>
          </p:cNvCxnSpPr>
          <p:nvPr/>
        </p:nvCxnSpPr>
        <p:spPr>
          <a:xfrm>
            <a:off x="3016175" y="778300"/>
            <a:ext cx="424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56"/>
          <p:cNvCxnSpPr>
            <a:stCxn id="728" idx="3"/>
            <a:endCxn id="732" idx="1"/>
          </p:cNvCxnSpPr>
          <p:nvPr/>
        </p:nvCxnSpPr>
        <p:spPr>
          <a:xfrm>
            <a:off x="6054742" y="778300"/>
            <a:ext cx="3606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56"/>
          <p:cNvSpPr/>
          <p:nvPr/>
        </p:nvSpPr>
        <p:spPr>
          <a:xfrm>
            <a:off x="6415471" y="587405"/>
            <a:ext cx="1094400" cy="381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(...)</a:t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>
            <a:off x="7870599" y="231008"/>
            <a:ext cx="1079400" cy="109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</a:t>
            </a:r>
            <a:endParaRPr baseline="-25000" sz="3000">
              <a:solidFill>
                <a:srgbClr val="FFFFFF"/>
              </a:solidFill>
            </a:endParaRPr>
          </a:p>
        </p:txBody>
      </p:sp>
      <p:cxnSp>
        <p:nvCxnSpPr>
          <p:cNvPr id="734" name="Google Shape;734;p56"/>
          <p:cNvCxnSpPr>
            <a:stCxn id="732" idx="3"/>
            <a:endCxn id="733" idx="1"/>
          </p:cNvCxnSpPr>
          <p:nvPr/>
        </p:nvCxnSpPr>
        <p:spPr>
          <a:xfrm>
            <a:off x="7509871" y="778205"/>
            <a:ext cx="3606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56"/>
          <p:cNvCxnSpPr>
            <a:stCxn id="733" idx="2"/>
            <a:endCxn id="736" idx="0"/>
          </p:cNvCxnSpPr>
          <p:nvPr/>
        </p:nvCxnSpPr>
        <p:spPr>
          <a:xfrm>
            <a:off x="8410299" y="1325408"/>
            <a:ext cx="6300" cy="2386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56"/>
          <p:cNvSpPr/>
          <p:nvPr/>
        </p:nvSpPr>
        <p:spPr>
          <a:xfrm>
            <a:off x="7883195" y="3712331"/>
            <a:ext cx="1066800" cy="381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-11</a:t>
            </a:r>
            <a:endParaRPr/>
          </a:p>
        </p:txBody>
      </p:sp>
      <p:cxnSp>
        <p:nvCxnSpPr>
          <p:cNvPr id="737" name="Google Shape;737;p56"/>
          <p:cNvCxnSpPr>
            <a:stCxn id="736" idx="1"/>
          </p:cNvCxnSpPr>
          <p:nvPr/>
        </p:nvCxnSpPr>
        <p:spPr>
          <a:xfrm rot="10800000">
            <a:off x="7509995" y="3903131"/>
            <a:ext cx="3732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8" name="Google Shape;7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474" y="3277889"/>
            <a:ext cx="2031342" cy="13521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56"/>
          <p:cNvCxnSpPr>
            <a:stCxn id="738" idx="1"/>
            <a:endCxn id="740" idx="3"/>
          </p:cNvCxnSpPr>
          <p:nvPr/>
        </p:nvCxnSpPr>
        <p:spPr>
          <a:xfrm rot="10800000">
            <a:off x="5155274" y="3953945"/>
            <a:ext cx="4272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0" name="Google Shape;740;p56"/>
          <p:cNvSpPr/>
          <p:nvPr/>
        </p:nvSpPr>
        <p:spPr>
          <a:xfrm>
            <a:off x="3988647" y="3763156"/>
            <a:ext cx="1166700" cy="381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1010"/>
                </a:solidFill>
              </a:rPr>
              <a:t>0.006692...</a:t>
            </a:r>
            <a:endParaRPr>
              <a:solidFill>
                <a:srgbClr val="D71010"/>
              </a:solidFill>
            </a:endParaRPr>
          </a:p>
        </p:txBody>
      </p:sp>
      <p:sp>
        <p:nvSpPr>
          <p:cNvPr id="730" name="Google Shape;730;p56"/>
          <p:cNvSpPr/>
          <p:nvPr/>
        </p:nvSpPr>
        <p:spPr>
          <a:xfrm>
            <a:off x="1618175" y="231100"/>
            <a:ext cx="1398000" cy="10944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Convolution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41" name="Google Shape;741;p56"/>
          <p:cNvCxnSpPr>
            <a:endCxn id="730" idx="1"/>
          </p:cNvCxnSpPr>
          <p:nvPr/>
        </p:nvCxnSpPr>
        <p:spPr>
          <a:xfrm>
            <a:off x="976775" y="778300"/>
            <a:ext cx="6414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56"/>
          <p:cNvCxnSpPr>
            <a:endCxn id="728" idx="1"/>
          </p:cNvCxnSpPr>
          <p:nvPr/>
        </p:nvCxnSpPr>
        <p:spPr>
          <a:xfrm>
            <a:off x="4517242" y="778300"/>
            <a:ext cx="4431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43" name="Google Shape;743;p56"/>
          <p:cNvGrpSpPr/>
          <p:nvPr/>
        </p:nvGrpSpPr>
        <p:grpSpPr>
          <a:xfrm>
            <a:off x="3440950" y="217062"/>
            <a:ext cx="1094613" cy="1122325"/>
            <a:chOff x="3510863" y="65299"/>
            <a:chExt cx="1094613" cy="1122325"/>
          </a:xfrm>
        </p:grpSpPr>
        <p:sp>
          <p:nvSpPr>
            <p:cNvPr id="744" name="Google Shape;744;p56"/>
            <p:cNvSpPr/>
            <p:nvPr/>
          </p:nvSpPr>
          <p:spPr>
            <a:xfrm>
              <a:off x="4087975" y="65299"/>
              <a:ext cx="517500" cy="51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4011775" y="141499"/>
              <a:ext cx="517500" cy="51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3935563" y="217699"/>
              <a:ext cx="517500" cy="51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3859375" y="298174"/>
              <a:ext cx="517500" cy="51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3783163" y="374374"/>
              <a:ext cx="517500" cy="51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3706963" y="450574"/>
              <a:ext cx="517500" cy="51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3647675" y="518024"/>
              <a:ext cx="517500" cy="51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3571488" y="594224"/>
              <a:ext cx="517500" cy="51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3510863" y="670424"/>
              <a:ext cx="517500" cy="51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56"/>
          <p:cNvSpPr txBox="1"/>
          <p:nvPr/>
        </p:nvSpPr>
        <p:spPr>
          <a:xfrm>
            <a:off x="511125" y="2928800"/>
            <a:ext cx="3309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Loss(</a:t>
            </a:r>
            <a:r>
              <a:rPr lang="en" sz="1800">
                <a:solidFill>
                  <a:srgbClr val="FF0000"/>
                </a:solidFill>
              </a:rPr>
              <a:t>0.006692</a:t>
            </a:r>
            <a:r>
              <a:rPr lang="en" sz="1800"/>
              <a:t>, </a:t>
            </a:r>
            <a:r>
              <a:rPr lang="en" sz="1800">
                <a:solidFill>
                  <a:srgbClr val="54DF18"/>
                </a:solidFill>
              </a:rPr>
              <a:t>true</a:t>
            </a:r>
            <a:r>
              <a:rPr lang="en" sz="1800"/>
              <a:t>) = </a:t>
            </a:r>
            <a:r>
              <a:rPr lang="en" sz="1800">
                <a:solidFill>
                  <a:srgbClr val="0000FF"/>
                </a:solidFill>
              </a:rPr>
              <a:t>loss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754" name="Google Shape;754;p56"/>
          <p:cNvCxnSpPr>
            <a:stCxn id="740" idx="1"/>
            <a:endCxn id="753" idx="2"/>
          </p:cNvCxnSpPr>
          <p:nvPr/>
        </p:nvCxnSpPr>
        <p:spPr>
          <a:xfrm rot="10800000">
            <a:off x="2166147" y="3411256"/>
            <a:ext cx="1822500" cy="542700"/>
          </a:xfrm>
          <a:prstGeom prst="bentConnector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56"/>
          <p:cNvSpPr txBox="1"/>
          <p:nvPr/>
        </p:nvSpPr>
        <p:spPr>
          <a:xfrm>
            <a:off x="4960350" y="1885950"/>
            <a:ext cx="771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ΔW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756" name="Google Shape;756;p56"/>
          <p:cNvSpPr txBox="1"/>
          <p:nvPr/>
        </p:nvSpPr>
        <p:spPr>
          <a:xfrm>
            <a:off x="2831550" y="1803138"/>
            <a:ext cx="168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 = W + </a:t>
            </a:r>
            <a:r>
              <a:rPr b="1" lang="en" sz="1800">
                <a:solidFill>
                  <a:srgbClr val="0000FF"/>
                </a:solidFill>
              </a:rPr>
              <a:t>ΔW</a:t>
            </a:r>
            <a:endParaRPr b="1" sz="1800">
              <a:solidFill>
                <a:srgbClr val="0000FF"/>
              </a:solidFill>
            </a:endParaRPr>
          </a:p>
        </p:txBody>
      </p:sp>
      <p:cxnSp>
        <p:nvCxnSpPr>
          <p:cNvPr id="757" name="Google Shape;757;p56"/>
          <p:cNvCxnSpPr>
            <a:stCxn id="755" idx="1"/>
            <a:endCxn id="756" idx="3"/>
          </p:cNvCxnSpPr>
          <p:nvPr/>
        </p:nvCxnSpPr>
        <p:spPr>
          <a:xfrm rot="10800000">
            <a:off x="4517250" y="2127150"/>
            <a:ext cx="4431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56"/>
          <p:cNvCxnSpPr>
            <a:stCxn id="753" idx="3"/>
            <a:endCxn id="755" idx="2"/>
          </p:cNvCxnSpPr>
          <p:nvPr/>
        </p:nvCxnSpPr>
        <p:spPr>
          <a:xfrm flipH="1" rot="10800000">
            <a:off x="3821025" y="2368400"/>
            <a:ext cx="1524900" cy="801600"/>
          </a:xfrm>
          <a:prstGeom prst="bentConnector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56"/>
          <p:cNvCxnSpPr>
            <a:stCxn id="756" idx="1"/>
            <a:endCxn id="760" idx="1"/>
          </p:cNvCxnSpPr>
          <p:nvPr/>
        </p:nvCxnSpPr>
        <p:spPr>
          <a:xfrm rot="10800000">
            <a:off x="1618050" y="1038138"/>
            <a:ext cx="1213500" cy="1089000"/>
          </a:xfrm>
          <a:prstGeom prst="bentConnector3">
            <a:avLst>
              <a:gd fmla="val 119613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56"/>
          <p:cNvSpPr/>
          <p:nvPr/>
        </p:nvSpPr>
        <p:spPr>
          <a:xfrm>
            <a:off x="1618175" y="969000"/>
            <a:ext cx="242100" cy="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1" name="Google Shape;761;p56"/>
          <p:cNvGrpSpPr/>
          <p:nvPr/>
        </p:nvGrpSpPr>
        <p:grpSpPr>
          <a:xfrm>
            <a:off x="371785" y="58416"/>
            <a:ext cx="595575" cy="2247035"/>
            <a:chOff x="733223" y="437125"/>
            <a:chExt cx="979564" cy="3695782"/>
          </a:xfrm>
        </p:grpSpPr>
        <p:pic>
          <p:nvPicPr>
            <p:cNvPr id="762" name="Google Shape;762;p56"/>
            <p:cNvPicPr preferRelativeResize="0"/>
            <p:nvPr/>
          </p:nvPicPr>
          <p:blipFill rotWithShape="1">
            <a:blip r:embed="rId4">
              <a:alphaModFix/>
            </a:blip>
            <a:srcRect b="43921" l="0" r="0" t="0"/>
            <a:stretch/>
          </p:blipFill>
          <p:spPr>
            <a:xfrm>
              <a:off x="733225" y="437125"/>
              <a:ext cx="979550" cy="923954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63" name="Google Shape;763;p56"/>
            <p:cNvPicPr preferRelativeResize="0"/>
            <p:nvPr/>
          </p:nvPicPr>
          <p:blipFill rotWithShape="1">
            <a:blip r:embed="rId5">
              <a:alphaModFix/>
            </a:blip>
            <a:srcRect b="0" l="13185" r="16268" t="0"/>
            <a:stretch/>
          </p:blipFill>
          <p:spPr>
            <a:xfrm>
              <a:off x="733225" y="3209000"/>
              <a:ext cx="979550" cy="923907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64" name="Google Shape;764;p56"/>
            <p:cNvPicPr preferRelativeResize="0"/>
            <p:nvPr/>
          </p:nvPicPr>
          <p:blipFill rotWithShape="1">
            <a:blip r:embed="rId6">
              <a:alphaModFix/>
            </a:blip>
            <a:srcRect b="15888" l="18597" r="14602" t="0"/>
            <a:stretch/>
          </p:blipFill>
          <p:spPr>
            <a:xfrm>
              <a:off x="733223" y="1361075"/>
              <a:ext cx="979564" cy="923925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65" name="Google Shape;765;p56"/>
            <p:cNvSpPr/>
            <p:nvPr/>
          </p:nvSpPr>
          <p:spPr>
            <a:xfrm>
              <a:off x="733250" y="2285002"/>
              <a:ext cx="979500" cy="9240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7"/>
          <p:cNvSpPr txBox="1"/>
          <p:nvPr>
            <p:ph idx="1" type="body"/>
          </p:nvPr>
        </p:nvSpPr>
        <p:spPr>
          <a:xfrm>
            <a:off x="1923000" y="2058750"/>
            <a:ext cx="52980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TO BE CONTINUED...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771" name="Google Shape;771;p5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311700" y="12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 Задачи</a:t>
            </a:r>
            <a:endParaRPr/>
          </a:p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" name="Google Shape;138;p17"/>
          <p:cNvCxnSpPr/>
          <p:nvPr/>
        </p:nvCxnSpPr>
        <p:spPr>
          <a:xfrm>
            <a:off x="311700" y="467125"/>
            <a:ext cx="1875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7"/>
          <p:cNvSpPr/>
          <p:nvPr/>
        </p:nvSpPr>
        <p:spPr>
          <a:xfrm>
            <a:off x="311700" y="812513"/>
            <a:ext cx="2298000" cy="77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CV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(Computer Vision)</a:t>
            </a:r>
            <a:endParaRPr sz="1100"/>
          </a:p>
        </p:txBody>
      </p:sp>
      <p:sp>
        <p:nvSpPr>
          <p:cNvPr id="140" name="Google Shape;140;p17"/>
          <p:cNvSpPr/>
          <p:nvPr/>
        </p:nvSpPr>
        <p:spPr>
          <a:xfrm>
            <a:off x="311700" y="1728525"/>
            <a:ext cx="2298000" cy="770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NLP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(Natural Language Processing)</a:t>
            </a:r>
            <a:endParaRPr sz="1100"/>
          </a:p>
        </p:txBody>
      </p:sp>
      <p:sp>
        <p:nvSpPr>
          <p:cNvPr id="141" name="Google Shape;141;p17"/>
          <p:cNvSpPr/>
          <p:nvPr/>
        </p:nvSpPr>
        <p:spPr>
          <a:xfrm>
            <a:off x="311700" y="2644563"/>
            <a:ext cx="2298000" cy="770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RL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(Reinforcement Learning)</a:t>
            </a:r>
            <a:endParaRPr sz="1100"/>
          </a:p>
        </p:txBody>
      </p:sp>
      <p:sp>
        <p:nvSpPr>
          <p:cNvPr id="142" name="Google Shape;142;p17"/>
          <p:cNvSpPr/>
          <p:nvPr/>
        </p:nvSpPr>
        <p:spPr>
          <a:xfrm>
            <a:off x="311700" y="3560588"/>
            <a:ext cx="2298000" cy="770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Classic ML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(Machine Learning)</a:t>
            </a:r>
            <a:endParaRPr sz="1100"/>
          </a:p>
        </p:txBody>
      </p:sp>
      <p:sp>
        <p:nvSpPr>
          <p:cNvPr id="143" name="Google Shape;143;p17"/>
          <p:cNvSpPr/>
          <p:nvPr/>
        </p:nvSpPr>
        <p:spPr>
          <a:xfrm>
            <a:off x="2756775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Classification</a:t>
            </a:r>
            <a:endParaRPr sz="1100"/>
          </a:p>
        </p:txBody>
      </p:sp>
      <p:sp>
        <p:nvSpPr>
          <p:cNvPr id="144" name="Google Shape;144;p17"/>
          <p:cNvSpPr/>
          <p:nvPr/>
        </p:nvSpPr>
        <p:spPr>
          <a:xfrm>
            <a:off x="4117650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Segmentation</a:t>
            </a:r>
            <a:endParaRPr sz="1100"/>
          </a:p>
        </p:txBody>
      </p:sp>
      <p:sp>
        <p:nvSpPr>
          <p:cNvPr id="145" name="Google Shape;145;p17"/>
          <p:cNvSpPr/>
          <p:nvPr/>
        </p:nvSpPr>
        <p:spPr>
          <a:xfrm>
            <a:off x="5478525" y="812525"/>
            <a:ext cx="1213800" cy="37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Object Detection</a:t>
            </a:r>
            <a:endParaRPr sz="1100"/>
          </a:p>
        </p:txBody>
      </p:sp>
      <p:sp>
        <p:nvSpPr>
          <p:cNvPr id="146" name="Google Shape;146;p17"/>
          <p:cNvSpPr/>
          <p:nvPr/>
        </p:nvSpPr>
        <p:spPr>
          <a:xfrm>
            <a:off x="6839400" y="812525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Generating</a:t>
            </a:r>
            <a:endParaRPr sz="1100"/>
          </a:p>
        </p:txBody>
      </p:sp>
      <p:sp>
        <p:nvSpPr>
          <p:cNvPr id="147" name="Google Shape;147;p17"/>
          <p:cNvSpPr/>
          <p:nvPr/>
        </p:nvSpPr>
        <p:spPr>
          <a:xfrm>
            <a:off x="2986675" y="1242575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Denoising</a:t>
            </a:r>
            <a:endParaRPr sz="1100"/>
          </a:p>
        </p:txBody>
      </p:sp>
      <p:sp>
        <p:nvSpPr>
          <p:cNvPr id="148" name="Google Shape;148;p17"/>
          <p:cNvSpPr/>
          <p:nvPr/>
        </p:nvSpPr>
        <p:spPr>
          <a:xfrm>
            <a:off x="4353800" y="1242575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Regression</a:t>
            </a:r>
            <a:endParaRPr sz="1100"/>
          </a:p>
        </p:txBody>
      </p:sp>
      <p:sp>
        <p:nvSpPr>
          <p:cNvPr id="149" name="Google Shape;149;p17"/>
          <p:cNvSpPr/>
          <p:nvPr/>
        </p:nvSpPr>
        <p:spPr>
          <a:xfrm>
            <a:off x="5720925" y="1242575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Instance Segmentation</a:t>
            </a:r>
            <a:endParaRPr sz="1100"/>
          </a:p>
        </p:txBody>
      </p:sp>
      <p:sp>
        <p:nvSpPr>
          <p:cNvPr id="150" name="Google Shape;150;p17"/>
          <p:cNvSpPr/>
          <p:nvPr/>
        </p:nvSpPr>
        <p:spPr>
          <a:xfrm>
            <a:off x="7088050" y="1242575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Localization</a:t>
            </a:r>
            <a:endParaRPr sz="1100"/>
          </a:p>
        </p:txBody>
      </p:sp>
      <p:sp>
        <p:nvSpPr>
          <p:cNvPr id="151" name="Google Shape;151;p17"/>
          <p:cNvSpPr/>
          <p:nvPr/>
        </p:nvSpPr>
        <p:spPr>
          <a:xfrm>
            <a:off x="2756775" y="17113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Speech Recognition</a:t>
            </a:r>
            <a:endParaRPr sz="1100"/>
          </a:p>
        </p:txBody>
      </p:sp>
      <p:sp>
        <p:nvSpPr>
          <p:cNvPr id="152" name="Google Shape;152;p17"/>
          <p:cNvSpPr/>
          <p:nvPr/>
        </p:nvSpPr>
        <p:spPr>
          <a:xfrm>
            <a:off x="4117650" y="17113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Dependency Parsing</a:t>
            </a:r>
            <a:endParaRPr sz="1100"/>
          </a:p>
        </p:txBody>
      </p:sp>
      <p:sp>
        <p:nvSpPr>
          <p:cNvPr id="153" name="Google Shape;153;p17"/>
          <p:cNvSpPr/>
          <p:nvPr/>
        </p:nvSpPr>
        <p:spPr>
          <a:xfrm>
            <a:off x="5478525" y="17113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</a:rPr>
              <a:t>Translation</a:t>
            </a:r>
            <a:endParaRPr sz="1100"/>
          </a:p>
        </p:txBody>
      </p:sp>
      <p:sp>
        <p:nvSpPr>
          <p:cNvPr id="154" name="Google Shape;154;p17"/>
          <p:cNvSpPr/>
          <p:nvPr/>
        </p:nvSpPr>
        <p:spPr>
          <a:xfrm>
            <a:off x="6839400" y="17113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Speech Synthesis</a:t>
            </a:r>
            <a:endParaRPr sz="1100"/>
          </a:p>
        </p:txBody>
      </p:sp>
      <p:sp>
        <p:nvSpPr>
          <p:cNvPr id="155" name="Google Shape;155;p17"/>
          <p:cNvSpPr/>
          <p:nvPr/>
        </p:nvSpPr>
        <p:spPr>
          <a:xfrm>
            <a:off x="2986675" y="21414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Sentiment Analysis</a:t>
            </a:r>
            <a:endParaRPr sz="1100"/>
          </a:p>
        </p:txBody>
      </p:sp>
      <p:sp>
        <p:nvSpPr>
          <p:cNvPr id="156" name="Google Shape;156;p17"/>
          <p:cNvSpPr/>
          <p:nvPr/>
        </p:nvSpPr>
        <p:spPr>
          <a:xfrm>
            <a:off x="4353800" y="21414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Search Engine</a:t>
            </a:r>
            <a:endParaRPr sz="1100"/>
          </a:p>
        </p:txBody>
      </p:sp>
      <p:sp>
        <p:nvSpPr>
          <p:cNvPr id="157" name="Google Shape;157;p17"/>
          <p:cNvSpPr/>
          <p:nvPr/>
        </p:nvSpPr>
        <p:spPr>
          <a:xfrm>
            <a:off x="5720925" y="21414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Named Entities Recognition</a:t>
            </a:r>
            <a:endParaRPr sz="1100"/>
          </a:p>
        </p:txBody>
      </p:sp>
      <p:sp>
        <p:nvSpPr>
          <p:cNvPr id="158" name="Google Shape;158;p17"/>
          <p:cNvSpPr/>
          <p:nvPr/>
        </p:nvSpPr>
        <p:spPr>
          <a:xfrm>
            <a:off x="7088050" y="21414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Information Extracting</a:t>
            </a:r>
            <a:endParaRPr sz="1100"/>
          </a:p>
        </p:txBody>
      </p:sp>
      <p:sp>
        <p:nvSpPr>
          <p:cNvPr id="159" name="Google Shape;159;p17"/>
          <p:cNvSpPr/>
          <p:nvPr/>
        </p:nvSpPr>
        <p:spPr>
          <a:xfrm>
            <a:off x="2756775" y="2627400"/>
            <a:ext cx="25746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Resources Management In Computer Clusters</a:t>
            </a:r>
            <a:endParaRPr sz="1100"/>
          </a:p>
        </p:txBody>
      </p:sp>
      <p:sp>
        <p:nvSpPr>
          <p:cNvPr id="160" name="Google Shape;160;p17"/>
          <p:cNvSpPr/>
          <p:nvPr/>
        </p:nvSpPr>
        <p:spPr>
          <a:xfrm>
            <a:off x="5478488" y="26274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Traffic Light Control</a:t>
            </a:r>
            <a:endParaRPr sz="1100"/>
          </a:p>
        </p:txBody>
      </p:sp>
      <p:sp>
        <p:nvSpPr>
          <p:cNvPr id="161" name="Google Shape;161;p17"/>
          <p:cNvSpPr/>
          <p:nvPr/>
        </p:nvSpPr>
        <p:spPr>
          <a:xfrm>
            <a:off x="6839425" y="26274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Robotics Control</a:t>
            </a:r>
            <a:endParaRPr sz="1100"/>
          </a:p>
        </p:txBody>
      </p:sp>
      <p:sp>
        <p:nvSpPr>
          <p:cNvPr id="162" name="Google Shape;162;p17"/>
          <p:cNvSpPr/>
          <p:nvPr/>
        </p:nvSpPr>
        <p:spPr>
          <a:xfrm>
            <a:off x="2986675" y="30574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WEB-System Configuration</a:t>
            </a:r>
            <a:endParaRPr sz="1100"/>
          </a:p>
        </p:txBody>
      </p:sp>
      <p:sp>
        <p:nvSpPr>
          <p:cNvPr id="163" name="Google Shape;163;p17"/>
          <p:cNvSpPr/>
          <p:nvPr/>
        </p:nvSpPr>
        <p:spPr>
          <a:xfrm>
            <a:off x="4353800" y="30574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Games Solving</a:t>
            </a:r>
            <a:endParaRPr sz="1100"/>
          </a:p>
        </p:txBody>
      </p:sp>
      <p:sp>
        <p:nvSpPr>
          <p:cNvPr id="164" name="Google Shape;164;p17"/>
          <p:cNvSpPr/>
          <p:nvPr/>
        </p:nvSpPr>
        <p:spPr>
          <a:xfrm>
            <a:off x="5720925" y="30574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Bidding and Advertising</a:t>
            </a:r>
            <a:endParaRPr sz="1100"/>
          </a:p>
        </p:txBody>
      </p:sp>
      <p:sp>
        <p:nvSpPr>
          <p:cNvPr id="165" name="Google Shape;165;p17"/>
          <p:cNvSpPr/>
          <p:nvPr/>
        </p:nvSpPr>
        <p:spPr>
          <a:xfrm>
            <a:off x="7088050" y="30574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Chemistry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756775" y="35434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Multiclass Classification</a:t>
            </a:r>
            <a:endParaRPr sz="1100"/>
          </a:p>
        </p:txBody>
      </p:sp>
      <p:sp>
        <p:nvSpPr>
          <p:cNvPr id="167" name="Google Shape;167;p17"/>
          <p:cNvSpPr/>
          <p:nvPr/>
        </p:nvSpPr>
        <p:spPr>
          <a:xfrm>
            <a:off x="4117650" y="35434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Regression</a:t>
            </a:r>
            <a:endParaRPr sz="1100"/>
          </a:p>
        </p:txBody>
      </p:sp>
      <p:sp>
        <p:nvSpPr>
          <p:cNvPr id="168" name="Google Shape;168;p17"/>
          <p:cNvSpPr/>
          <p:nvPr/>
        </p:nvSpPr>
        <p:spPr>
          <a:xfrm>
            <a:off x="5478525" y="35434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Dimensionality Reduction</a:t>
            </a:r>
            <a:endParaRPr sz="1100"/>
          </a:p>
        </p:txBody>
      </p:sp>
      <p:sp>
        <p:nvSpPr>
          <p:cNvPr id="169" name="Google Shape;169;p17"/>
          <p:cNvSpPr/>
          <p:nvPr/>
        </p:nvSpPr>
        <p:spPr>
          <a:xfrm>
            <a:off x="6839400" y="354345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Multilabel Classification</a:t>
            </a:r>
            <a:endParaRPr sz="1100"/>
          </a:p>
        </p:txBody>
      </p:sp>
      <p:sp>
        <p:nvSpPr>
          <p:cNvPr id="170" name="Google Shape;170;p17"/>
          <p:cNvSpPr/>
          <p:nvPr/>
        </p:nvSpPr>
        <p:spPr>
          <a:xfrm>
            <a:off x="2986675" y="39735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Clustering</a:t>
            </a:r>
            <a:endParaRPr sz="1100"/>
          </a:p>
        </p:txBody>
      </p:sp>
      <p:sp>
        <p:nvSpPr>
          <p:cNvPr id="171" name="Google Shape;171;p17"/>
          <p:cNvSpPr/>
          <p:nvPr/>
        </p:nvSpPr>
        <p:spPr>
          <a:xfrm>
            <a:off x="4353800" y="39735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Unsupervised pretraining</a:t>
            </a:r>
            <a:endParaRPr sz="1100"/>
          </a:p>
        </p:txBody>
      </p:sp>
      <p:sp>
        <p:nvSpPr>
          <p:cNvPr id="172" name="Google Shape;172;p17"/>
          <p:cNvSpPr/>
          <p:nvPr/>
        </p:nvSpPr>
        <p:spPr>
          <a:xfrm>
            <a:off x="5720925" y="39735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Anomaly Detection</a:t>
            </a:r>
            <a:endParaRPr sz="1100"/>
          </a:p>
        </p:txBody>
      </p:sp>
      <p:sp>
        <p:nvSpPr>
          <p:cNvPr id="173" name="Google Shape;173;p17"/>
          <p:cNvSpPr/>
          <p:nvPr/>
        </p:nvSpPr>
        <p:spPr>
          <a:xfrm>
            <a:off x="7088050" y="3973500"/>
            <a:ext cx="1213800" cy="374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Time Series Analysis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11242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Данные</a:t>
            </a:r>
            <a:endParaRPr sz="2400"/>
          </a:p>
        </p:txBody>
      </p:sp>
      <p:sp>
        <p:nvSpPr>
          <p:cNvPr id="181" name="Google Shape;181;p18"/>
          <p:cNvSpPr/>
          <p:nvPr/>
        </p:nvSpPr>
        <p:spPr>
          <a:xfrm>
            <a:off x="6377550" y="2247600"/>
            <a:ext cx="1642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Результат</a:t>
            </a:r>
            <a:endParaRPr sz="2400"/>
          </a:p>
        </p:txBody>
      </p:sp>
      <p:cxnSp>
        <p:nvCxnSpPr>
          <p:cNvPr id="182" name="Google Shape;182;p18"/>
          <p:cNvCxnSpPr/>
          <p:nvPr/>
        </p:nvCxnSpPr>
        <p:spPr>
          <a:xfrm>
            <a:off x="276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8"/>
          <p:cNvCxnSpPr/>
          <p:nvPr/>
        </p:nvCxnSpPr>
        <p:spPr>
          <a:xfrm>
            <a:off x="5316448" y="2533948"/>
            <a:ext cx="106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6538575" y="3250375"/>
            <a:ext cx="16422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Собака</a:t>
            </a:r>
            <a:endParaRPr sz="2400"/>
          </a:p>
        </p:txBody>
      </p:sp>
      <p:cxnSp>
        <p:nvCxnSpPr>
          <p:cNvPr id="190" name="Google Shape;190;p19"/>
          <p:cNvCxnSpPr/>
          <p:nvPr/>
        </p:nvCxnSpPr>
        <p:spPr>
          <a:xfrm>
            <a:off x="2927473" y="3536723"/>
            <a:ext cx="10611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9"/>
          <p:cNvCxnSpPr/>
          <p:nvPr/>
        </p:nvCxnSpPr>
        <p:spPr>
          <a:xfrm>
            <a:off x="5477473" y="3536723"/>
            <a:ext cx="10611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19"/>
          <p:cNvSpPr/>
          <p:nvPr/>
        </p:nvSpPr>
        <p:spPr>
          <a:xfrm>
            <a:off x="6538575" y="1055275"/>
            <a:ext cx="1642200" cy="57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Кот</a:t>
            </a:r>
            <a:endParaRPr sz="2400"/>
          </a:p>
        </p:txBody>
      </p:sp>
      <p:cxnSp>
        <p:nvCxnSpPr>
          <p:cNvPr id="193" name="Google Shape;193;p19"/>
          <p:cNvCxnSpPr/>
          <p:nvPr/>
        </p:nvCxnSpPr>
        <p:spPr>
          <a:xfrm>
            <a:off x="2927473" y="1341623"/>
            <a:ext cx="10611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9"/>
          <p:cNvCxnSpPr/>
          <p:nvPr/>
        </p:nvCxnSpPr>
        <p:spPr>
          <a:xfrm>
            <a:off x="5477473" y="1341623"/>
            <a:ext cx="10611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75" y="440874"/>
            <a:ext cx="1801498" cy="18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4">
            <a:alphaModFix/>
          </a:blip>
          <a:srcRect b="0" l="16437" r="12190" t="0"/>
          <a:stretch/>
        </p:blipFill>
        <p:spPr>
          <a:xfrm>
            <a:off x="1125971" y="2631850"/>
            <a:ext cx="18015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/>
          <p:nvPr/>
        </p:nvSpPr>
        <p:spPr>
          <a:xfrm>
            <a:off x="3988575" y="597175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3988575" y="2792275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NN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20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5437"/>
            <a:ext cx="2955924" cy="229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0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375" y="1429560"/>
            <a:ext cx="2955924" cy="22843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09" name="Google Shape;209;p20"/>
          <p:cNvSpPr txBox="1"/>
          <p:nvPr>
            <p:ph type="title"/>
          </p:nvPr>
        </p:nvSpPr>
        <p:spPr>
          <a:xfrm>
            <a:off x="311700" y="12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8626550" y="4630003"/>
            <a:ext cx="5175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5876500" y="1052050"/>
            <a:ext cx="2962800" cy="2962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3827550" y="1789500"/>
            <a:ext cx="1488900" cy="148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NN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217" name="Google Shape;217;p21"/>
          <p:cNvCxnSpPr/>
          <p:nvPr/>
        </p:nvCxnSpPr>
        <p:spPr>
          <a:xfrm>
            <a:off x="3267625" y="25328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1"/>
          <p:cNvCxnSpPr/>
          <p:nvPr/>
        </p:nvCxnSpPr>
        <p:spPr>
          <a:xfrm>
            <a:off x="5316450" y="2533350"/>
            <a:ext cx="559800" cy="1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75" y="1052038"/>
            <a:ext cx="2962825" cy="29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250" y="1052050"/>
            <a:ext cx="2962799" cy="29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>
            <p:ph type="title"/>
          </p:nvPr>
        </p:nvSpPr>
        <p:spPr>
          <a:xfrm>
            <a:off x="311700" y="12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